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2"/>
  </p:notesMasterIdLst>
  <p:sldIdLst>
    <p:sldId id="256" r:id="rId2"/>
    <p:sldId id="258" r:id="rId3"/>
    <p:sldId id="259" r:id="rId4"/>
    <p:sldId id="324" r:id="rId5"/>
    <p:sldId id="328" r:id="rId6"/>
    <p:sldId id="260" r:id="rId7"/>
    <p:sldId id="326" r:id="rId8"/>
    <p:sldId id="329" r:id="rId9"/>
    <p:sldId id="299" r:id="rId10"/>
    <p:sldId id="330" r:id="rId11"/>
    <p:sldId id="308" r:id="rId12"/>
    <p:sldId id="267" r:id="rId13"/>
    <p:sldId id="261" r:id="rId14"/>
    <p:sldId id="262" r:id="rId15"/>
    <p:sldId id="263" r:id="rId16"/>
    <p:sldId id="264" r:id="rId17"/>
    <p:sldId id="266" r:id="rId18"/>
    <p:sldId id="332" r:id="rId19"/>
    <p:sldId id="333" r:id="rId20"/>
    <p:sldId id="314" r:id="rId21"/>
    <p:sldId id="321" r:id="rId22"/>
    <p:sldId id="339" r:id="rId23"/>
    <p:sldId id="340" r:id="rId24"/>
    <p:sldId id="341" r:id="rId25"/>
    <p:sldId id="342" r:id="rId26"/>
    <p:sldId id="343" r:id="rId27"/>
    <p:sldId id="302" r:id="rId28"/>
    <p:sldId id="303" r:id="rId29"/>
    <p:sldId id="310" r:id="rId30"/>
    <p:sldId id="334" r:id="rId31"/>
    <p:sldId id="335" r:id="rId32"/>
    <p:sldId id="336" r:id="rId33"/>
    <p:sldId id="304" r:id="rId34"/>
    <p:sldId id="307" r:id="rId35"/>
    <p:sldId id="305" r:id="rId36"/>
    <p:sldId id="312" r:id="rId37"/>
    <p:sldId id="306" r:id="rId38"/>
    <p:sldId id="313" r:id="rId39"/>
    <p:sldId id="275" r:id="rId40"/>
    <p:sldId id="323" r:id="rId41"/>
  </p:sldIdLst>
  <p:sldSz cx="9144000" cy="5143500" type="screen16x9"/>
  <p:notesSz cx="6858000" cy="9144000"/>
  <p:embeddedFontLst>
    <p:embeddedFont>
      <p:font typeface="Advent Pro Light" panose="020B0604020202020204" charset="0"/>
      <p:regular r:id="rId43"/>
      <p:bold r:id="rId44"/>
    </p:embeddedFont>
    <p:embeddedFont>
      <p:font typeface="Anton" pitchFamily="2" charset="0"/>
      <p:regular r:id="rId45"/>
    </p:embeddedFont>
    <p:embeddedFont>
      <p:font typeface="Calibri" panose="020F0502020204030204" pitchFamily="34" charset="0"/>
      <p:regular r:id="rId46"/>
      <p:bold r:id="rId47"/>
      <p:italic r:id="rId48"/>
      <p:boldItalic r:id="rId49"/>
    </p:embeddedFont>
    <p:embeddedFont>
      <p:font typeface="Fira Sans Condensed" panose="020B0503050000020004" pitchFamily="34" charset="0"/>
      <p:regular r:id="rId50"/>
      <p:bold r:id="rId51"/>
      <p:italic r:id="rId52"/>
      <p:boldItalic r:id="rId53"/>
    </p:embeddedFont>
    <p:embeddedFont>
      <p:font typeface="Fira Sans Condensed Light" panose="020B0403050000020004" pitchFamily="34" charset="0"/>
      <p:regular r:id="rId54"/>
      <p:bold r:id="rId55"/>
      <p:italic r:id="rId56"/>
      <p:boldItalic r:id="rId57"/>
    </p:embeddedFont>
    <p:embeddedFont>
      <p:font typeface="Fira Sans Light" panose="020B0403050000020004" pitchFamily="34" charset="0"/>
      <p:regular r:id="rId58"/>
      <p:italic r:id="rId59"/>
    </p:embeddedFont>
    <p:embeddedFont>
      <p:font typeface="Josefin Slab" pitchFamily="2" charset="0"/>
      <p:regular r:id="rId60"/>
      <p:bold r:id="rId61"/>
      <p:italic r:id="rId62"/>
      <p:boldItalic r:id="rId63"/>
    </p:embeddedFont>
    <p:embeddedFont>
      <p:font typeface="Rajdhani" panose="020B0604020202020204" charset="0"/>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CC83DF-EE12-4D48-80D6-5B307DF12E97}">
  <a:tblStyle styleId="{58CC83DF-EE12-4D48-80D6-5B307DF12E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26" autoAdjust="0"/>
    <p:restoredTop sz="94660"/>
  </p:normalViewPr>
  <p:slideViewPr>
    <p:cSldViewPr snapToGrid="0">
      <p:cViewPr varScale="1">
        <p:scale>
          <a:sx n="105" d="100"/>
          <a:sy n="105" d="100"/>
        </p:scale>
        <p:origin x="26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8.fntdata"/><Relationship Id="rId5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076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024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3270722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6" r:id="rId4"/>
    <p:sldLayoutId id="2147483657" r:id="rId5"/>
    <p:sldLayoutId id="2147483659" r:id="rId6"/>
    <p:sldLayoutId id="2147483660" r:id="rId7"/>
    <p:sldLayoutId id="2147483661" r:id="rId8"/>
    <p:sldLayoutId id="2147483662" r:id="rId9"/>
    <p:sldLayoutId id="2147483664" r:id="rId10"/>
    <p:sldLayoutId id="2147483666" r:id="rId11"/>
    <p:sldLayoutId id="2147483667" r:id="rId12"/>
    <p:sldLayoutId id="214748367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2" Type="http://schemas.openxmlformats.org/officeDocument/2006/relationships/image" Target="../media/image18.jf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fif"/><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fif"/><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f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82940" y="103685"/>
            <a:ext cx="4707714" cy="3585811"/>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5000" dirty="0">
                <a:latin typeface="Rajdhani"/>
                <a:ea typeface="Rajdhani"/>
                <a:cs typeface="Rajdhani"/>
                <a:sym typeface="Rajdhani"/>
              </a:rPr>
              <a:t>Face recognition attendance system</a:t>
            </a:r>
          </a:p>
        </p:txBody>
      </p:sp>
      <p:sp>
        <p:nvSpPr>
          <p:cNvPr id="103" name="Google Shape;103;p24"/>
          <p:cNvSpPr txBox="1">
            <a:spLocks noGrp="1"/>
          </p:cNvSpPr>
          <p:nvPr>
            <p:ph type="subTitle" idx="1"/>
          </p:nvPr>
        </p:nvSpPr>
        <p:spPr>
          <a:xfrm>
            <a:off x="82940" y="4079574"/>
            <a:ext cx="8540064" cy="3734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b="1" dirty="0">
                <a:latin typeface="Rajdhani" panose="020B0604020202020204" charset="0"/>
                <a:ea typeface="Fira Sans Condensed Light"/>
                <a:cs typeface="Rajdhani" panose="020B0604020202020204" charset="0"/>
                <a:sym typeface="Fira Sans Condensed Light"/>
              </a:rPr>
              <a:t>Assoc. Prof. : Ahmed ElMahalawy</a:t>
            </a:r>
            <a:endParaRPr sz="4000" b="1" dirty="0">
              <a:latin typeface="Rajdhani" panose="020B0604020202020204" charset="0"/>
              <a:ea typeface="Fira Sans Condensed Light"/>
              <a:cs typeface="Rajdhani" panose="020B0604020202020204" charset="0"/>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5182687" y="-53226"/>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974A9B-4F47-4CCA-8396-F279CA145F01}"/>
              </a:ext>
            </a:extLst>
          </p:cNvPr>
          <p:cNvSpPr txBox="1"/>
          <p:nvPr/>
        </p:nvSpPr>
        <p:spPr>
          <a:xfrm>
            <a:off x="41073" y="236857"/>
            <a:ext cx="9102927" cy="1200329"/>
          </a:xfrm>
          <a:prstGeom prst="rect">
            <a:avLst/>
          </a:prstGeom>
          <a:noFill/>
        </p:spPr>
        <p:txBody>
          <a:bodyPr wrap="square">
            <a:spAutoFit/>
          </a:bodyPr>
          <a:lstStyle/>
          <a:p>
            <a:r>
              <a:rPr lang="en" sz="3600" dirty="0">
                <a:solidFill>
                  <a:srgbClr val="F8F8F8"/>
                </a:solidFill>
              </a:rPr>
              <a:t>EVOLUTION OF ATTENDANCE SYSTEMS:</a:t>
            </a:r>
            <a:endParaRPr lang="en-US" sz="3600" dirty="0">
              <a:solidFill>
                <a:srgbClr val="F8F8F8"/>
              </a:solidFill>
            </a:endParaRPr>
          </a:p>
        </p:txBody>
      </p:sp>
      <p:sp>
        <p:nvSpPr>
          <p:cNvPr id="4" name="TextBox 3">
            <a:extLst>
              <a:ext uri="{FF2B5EF4-FFF2-40B4-BE49-F238E27FC236}">
                <a16:creationId xmlns:a16="http://schemas.microsoft.com/office/drawing/2014/main" id="{6B88AB3D-9ED4-414B-A984-21CA115FF7ED}"/>
              </a:ext>
            </a:extLst>
          </p:cNvPr>
          <p:cNvSpPr txBox="1"/>
          <p:nvPr/>
        </p:nvSpPr>
        <p:spPr>
          <a:xfrm>
            <a:off x="0" y="837021"/>
            <a:ext cx="5358809" cy="3785652"/>
          </a:xfrm>
          <a:prstGeom prst="rect">
            <a:avLst/>
          </a:prstGeom>
          <a:noFill/>
        </p:spPr>
        <p:txBody>
          <a:bodyPr wrap="square">
            <a:spAutoFit/>
          </a:bodyPr>
          <a:lstStyle/>
          <a:p>
            <a:br>
              <a:rPr lang="en-US" sz="2400" b="0" dirty="0">
                <a:solidFill>
                  <a:srgbClr val="F8F8F8"/>
                </a:solidFill>
                <a:latin typeface="Rajdhani" panose="020B0604020202020204" charset="0"/>
                <a:cs typeface="Rajdhani" panose="020B0604020202020204" charset="0"/>
              </a:rPr>
            </a:br>
            <a:br>
              <a:rPr lang="en-US" sz="2400" b="0" dirty="0">
                <a:solidFill>
                  <a:srgbClr val="F8F8F8"/>
                </a:solidFill>
                <a:latin typeface="Rajdhani" panose="020B0604020202020204" charset="0"/>
                <a:cs typeface="Rajdhani" panose="020B0604020202020204" charset="0"/>
              </a:rPr>
            </a:br>
            <a:r>
              <a:rPr lang="en-US" sz="2400" b="1" dirty="0">
                <a:solidFill>
                  <a:srgbClr val="F8F8F8"/>
                </a:solidFill>
                <a:latin typeface="Rajdhani" panose="020B0604020202020204" charset="0"/>
                <a:cs typeface="Rajdhani" panose="020B0604020202020204" charset="0"/>
              </a:rPr>
              <a:t>Biometric attendance systems</a:t>
            </a:r>
            <a:r>
              <a:rPr lang="en-US" sz="2400" dirty="0">
                <a:solidFill>
                  <a:srgbClr val="F8F8F8"/>
                </a:solidFill>
                <a:latin typeface="Rajdhani" panose="020B0604020202020204" charset="0"/>
                <a:cs typeface="Rajdhani" panose="020B0604020202020204" charset="0"/>
              </a:rPr>
              <a:t>:</a:t>
            </a:r>
            <a:r>
              <a:rPr lang="en-US" sz="2400" b="0" dirty="0">
                <a:solidFill>
                  <a:srgbClr val="F8F8F8"/>
                </a:solidFill>
                <a:latin typeface="Rajdhani" panose="020B0604020202020204" charset="0"/>
                <a:cs typeface="Rajdhani" panose="020B0604020202020204" charset="0"/>
              </a:rPr>
              <a:t> biometric attendance systems have been used for security purposes since 1996 and was first installed at the Olympic Village in Atlanta. Biometric systems are still used for security purposes and attendance tracking because it is impossible to copy a finger or handprint.</a:t>
            </a:r>
            <a:endParaRPr lang="en-US" sz="2400" dirty="0">
              <a:solidFill>
                <a:srgbClr val="F8F8F8"/>
              </a:solidFill>
              <a:latin typeface="Rajdhani" panose="020B0604020202020204" charset="0"/>
              <a:cs typeface="Rajdhani" panose="020B0604020202020204" charset="0"/>
            </a:endParaRPr>
          </a:p>
        </p:txBody>
      </p:sp>
      <p:pic>
        <p:nvPicPr>
          <p:cNvPr id="3074" name="Picture 2" descr="Build an IoT based biometric attendance system for students">
            <a:extLst>
              <a:ext uri="{FF2B5EF4-FFF2-40B4-BE49-F238E27FC236}">
                <a16:creationId xmlns:a16="http://schemas.microsoft.com/office/drawing/2014/main" id="{A9C0E41C-972C-41B9-9601-63EE2F1BE0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927" y="1437186"/>
            <a:ext cx="3810000" cy="284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71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89D67-47A0-4245-8259-2948AF3FC962}"/>
              </a:ext>
            </a:extLst>
          </p:cNvPr>
          <p:cNvSpPr>
            <a:spLocks noGrp="1"/>
          </p:cNvSpPr>
          <p:nvPr>
            <p:ph type="title"/>
          </p:nvPr>
        </p:nvSpPr>
        <p:spPr>
          <a:xfrm>
            <a:off x="0" y="1320425"/>
            <a:ext cx="6390167" cy="4594302"/>
          </a:xfrm>
        </p:spPr>
        <p:txBody>
          <a:bodyPr/>
          <a:lstStyle/>
          <a:p>
            <a:pPr algn="l"/>
            <a:r>
              <a:rPr lang="en-US" sz="2400" dirty="0"/>
              <a:t>Face attendance system: </a:t>
            </a:r>
            <a:r>
              <a:rPr lang="en-US" sz="2400" b="0" i="0" dirty="0">
                <a:solidFill>
                  <a:schemeClr val="tx2"/>
                </a:solidFill>
                <a:effectLst/>
                <a:latin typeface="Rajdhani" panose="020B0604020202020204" charset="0"/>
                <a:cs typeface="Rajdhani" panose="020B0604020202020204" charset="0"/>
              </a:rPr>
              <a:t>Face recognition is an Attendance system recognizing the person by using face biostatistics is aimed to accomplish digitization of the traditional system of </a:t>
            </a:r>
            <a:br>
              <a:rPr lang="en-US" sz="2400" b="0" i="0" dirty="0">
                <a:solidFill>
                  <a:schemeClr val="tx2"/>
                </a:solidFill>
                <a:effectLst/>
                <a:latin typeface="Rajdhani" panose="020B0604020202020204" charset="0"/>
                <a:cs typeface="Rajdhani" panose="020B0604020202020204" charset="0"/>
              </a:rPr>
            </a:br>
            <a:r>
              <a:rPr lang="en-US" sz="2400" b="0" i="0" dirty="0">
                <a:solidFill>
                  <a:schemeClr val="tx2"/>
                </a:solidFill>
                <a:effectLst/>
                <a:latin typeface="Rajdhani" panose="020B0604020202020204" charset="0"/>
                <a:cs typeface="Rajdhani" panose="020B0604020202020204" charset="0"/>
              </a:rPr>
              <a:t>taking attendance,</a:t>
            </a:r>
            <a:r>
              <a:rPr lang="en-US" sz="2400" b="0" dirty="0">
                <a:solidFill>
                  <a:schemeClr val="tx2"/>
                </a:solidFill>
                <a:latin typeface="Rajdhani" panose="020B0604020202020204" charset="0"/>
                <a:cs typeface="Rajdhani" panose="020B0604020202020204" charset="0"/>
              </a:rPr>
              <a:t> </a:t>
            </a:r>
            <a:r>
              <a:rPr lang="en-US" sz="2400" b="0" i="0" dirty="0">
                <a:solidFill>
                  <a:schemeClr val="tx2"/>
                </a:solidFill>
                <a:effectLst/>
                <a:latin typeface="Rajdhani" panose="020B0604020202020204" charset="0"/>
                <a:cs typeface="Rajdhani" panose="020B0604020202020204" charset="0"/>
              </a:rPr>
              <a:t>Present strategies for taking attendance are tedious and time-consuming. </a:t>
            </a:r>
            <a:br>
              <a:rPr lang="en-US" sz="2400" b="0" i="0" dirty="0">
                <a:solidFill>
                  <a:schemeClr val="tx2"/>
                </a:solidFill>
                <a:effectLst/>
                <a:latin typeface="Rajdhani" panose="020B0604020202020204" charset="0"/>
                <a:cs typeface="Rajdhani" panose="020B0604020202020204" charset="0"/>
              </a:rPr>
            </a:br>
            <a:r>
              <a:rPr lang="en-US" sz="2400" b="0" i="0" dirty="0">
                <a:solidFill>
                  <a:schemeClr val="tx2"/>
                </a:solidFill>
                <a:effectLst/>
                <a:latin typeface="Rajdhani" panose="020B0604020202020204" charset="0"/>
                <a:cs typeface="Rajdhani" panose="020B0604020202020204" charset="0"/>
              </a:rPr>
              <a:t>The traditional process of making attendance and present biometric systems are vulnerable to proxies. </a:t>
            </a:r>
            <a:endParaRPr lang="en-US" sz="2400" dirty="0">
              <a:solidFill>
                <a:schemeClr val="tx2"/>
              </a:solidFill>
              <a:latin typeface="Rajdhani" panose="020B0604020202020204" charset="0"/>
              <a:cs typeface="Rajdhani" panose="020B0604020202020204" charset="0"/>
            </a:endParaRPr>
          </a:p>
        </p:txBody>
      </p:sp>
      <p:pic>
        <p:nvPicPr>
          <p:cNvPr id="4" name="Picture 3" descr="Icon&#10;&#10;Description automatically generated">
            <a:extLst>
              <a:ext uri="{FF2B5EF4-FFF2-40B4-BE49-F238E27FC236}">
                <a16:creationId xmlns:a16="http://schemas.microsoft.com/office/drawing/2014/main" id="{CBDD4206-80CA-4BBF-8392-2ADA11BF48E5}"/>
              </a:ext>
            </a:extLst>
          </p:cNvPr>
          <p:cNvPicPr>
            <a:picLocks noChangeAspect="1"/>
          </p:cNvPicPr>
          <p:nvPr/>
        </p:nvPicPr>
        <p:blipFill>
          <a:blip r:embed="rId2"/>
          <a:stretch>
            <a:fillRect/>
          </a:stretch>
        </p:blipFill>
        <p:spPr>
          <a:xfrm>
            <a:off x="5584347" y="1205290"/>
            <a:ext cx="3945278" cy="3938210"/>
          </a:xfrm>
          <a:prstGeom prst="rect">
            <a:avLst/>
          </a:prstGeom>
        </p:spPr>
      </p:pic>
      <p:sp>
        <p:nvSpPr>
          <p:cNvPr id="5" name="TextBox 4">
            <a:extLst>
              <a:ext uri="{FF2B5EF4-FFF2-40B4-BE49-F238E27FC236}">
                <a16:creationId xmlns:a16="http://schemas.microsoft.com/office/drawing/2014/main" id="{35C3AFEF-36DD-493A-8A9D-760DA0AF97B3}"/>
              </a:ext>
            </a:extLst>
          </p:cNvPr>
          <p:cNvSpPr txBox="1"/>
          <p:nvPr/>
        </p:nvSpPr>
        <p:spPr>
          <a:xfrm>
            <a:off x="41073" y="236857"/>
            <a:ext cx="9102927" cy="1200329"/>
          </a:xfrm>
          <a:prstGeom prst="rect">
            <a:avLst/>
          </a:prstGeom>
          <a:noFill/>
        </p:spPr>
        <p:txBody>
          <a:bodyPr wrap="square">
            <a:spAutoFit/>
          </a:bodyPr>
          <a:lstStyle/>
          <a:p>
            <a:r>
              <a:rPr lang="en" sz="3600" dirty="0">
                <a:solidFill>
                  <a:srgbClr val="F8F8F8"/>
                </a:solidFill>
              </a:rPr>
              <a:t>EVOLUTION OF ATTENDANCE SYSTEMS:</a:t>
            </a:r>
            <a:endParaRPr lang="en-US" sz="3600" dirty="0">
              <a:solidFill>
                <a:srgbClr val="F8F8F8"/>
              </a:solidFill>
            </a:endParaRPr>
          </a:p>
        </p:txBody>
      </p:sp>
    </p:spTree>
    <p:extLst>
      <p:ext uri="{BB962C8B-B14F-4D97-AF65-F5344CB8AC3E}">
        <p14:creationId xmlns:p14="http://schemas.microsoft.com/office/powerpoint/2010/main" val="98863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1"/>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23DDCD40-0785-4E92-A838-80803A3A2A9E}"/>
              </a:ext>
            </a:extLst>
          </p:cNvPr>
          <p:cNvGraphicFramePr>
            <a:graphicFrameLocks noGrp="1"/>
          </p:cNvGraphicFramePr>
          <p:nvPr>
            <p:extLst>
              <p:ext uri="{D42A27DB-BD31-4B8C-83A1-F6EECF244321}">
                <p14:modId xmlns:p14="http://schemas.microsoft.com/office/powerpoint/2010/main" val="2280654647"/>
              </p:ext>
            </p:extLst>
          </p:nvPr>
        </p:nvGraphicFramePr>
        <p:xfrm>
          <a:off x="3104706" y="0"/>
          <a:ext cx="6039294" cy="5313603"/>
        </p:xfrm>
        <a:graphic>
          <a:graphicData uri="http://schemas.openxmlformats.org/drawingml/2006/table">
            <a:tbl>
              <a:tblPr firstRow="1" firstCol="1" bandRow="1">
                <a:tableStyleId>{58CC83DF-EE12-4D48-80D6-5B307DF12E97}</a:tableStyleId>
              </a:tblPr>
              <a:tblGrid>
                <a:gridCol w="3019647">
                  <a:extLst>
                    <a:ext uri="{9D8B030D-6E8A-4147-A177-3AD203B41FA5}">
                      <a16:colId xmlns:a16="http://schemas.microsoft.com/office/drawing/2014/main" val="86967251"/>
                    </a:ext>
                  </a:extLst>
                </a:gridCol>
                <a:gridCol w="3019647">
                  <a:extLst>
                    <a:ext uri="{9D8B030D-6E8A-4147-A177-3AD203B41FA5}">
                      <a16:colId xmlns:a16="http://schemas.microsoft.com/office/drawing/2014/main" val="4149033464"/>
                    </a:ext>
                  </a:extLst>
                </a:gridCol>
              </a:tblGrid>
              <a:tr h="267871">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Fingerprint recognition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Facial recognition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extLst>
                  <a:ext uri="{0D108BD9-81ED-4DB2-BD59-A6C34878D82A}">
                    <a16:rowId xmlns:a16="http://schemas.microsoft.com/office/drawing/2014/main" val="1548904380"/>
                  </a:ext>
                </a:extLst>
              </a:tr>
              <a:tr h="451556">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Intrusive, subject is require to touch the equipment in order to present a biometric sample.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Non-Intrusive, subject is not require to contact the equipment for presenting the biometric sample.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extLst>
                  <a:ext uri="{0D108BD9-81ED-4DB2-BD59-A6C34878D82A}">
                    <a16:rowId xmlns:a16="http://schemas.microsoft.com/office/drawing/2014/main" val="85652564"/>
                  </a:ext>
                </a:extLst>
              </a:tr>
              <a:tr h="267871">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User consent is required.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User consent may not be required.</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extLst>
                  <a:ext uri="{0D108BD9-81ED-4DB2-BD59-A6C34878D82A}">
                    <a16:rowId xmlns:a16="http://schemas.microsoft.com/office/drawing/2014/main" val="3325679679"/>
                  </a:ext>
                </a:extLst>
              </a:tr>
              <a:tr h="451556">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Extensively used in identification and authentication.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Extensively used in surveillance and public applications.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extLst>
                  <a:ext uri="{0D108BD9-81ED-4DB2-BD59-A6C34878D82A}">
                    <a16:rowId xmlns:a16="http://schemas.microsoft.com/office/drawing/2014/main" val="1015354613"/>
                  </a:ext>
                </a:extLst>
              </a:tr>
              <a:tr h="451556">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High distinctiveness and unique characteristics. Fingerprints do not repeat, not even in twins.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Low distinctiveness. Facial characteristics may repeat in people, e.g. in twins.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extLst>
                  <a:ext uri="{0D108BD9-81ED-4DB2-BD59-A6C34878D82A}">
                    <a16:rowId xmlns:a16="http://schemas.microsoft.com/office/drawing/2014/main" val="970297630"/>
                  </a:ext>
                </a:extLst>
              </a:tr>
              <a:tr h="267871">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Highly accurate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Low accuracy</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extLst>
                  <a:ext uri="{0D108BD9-81ED-4DB2-BD59-A6C34878D82A}">
                    <a16:rowId xmlns:a16="http://schemas.microsoft.com/office/drawing/2014/main" val="606014876"/>
                  </a:ext>
                </a:extLst>
              </a:tr>
              <a:tr h="267871">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Subjects cannot be identified from a distance.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Subjects can be identified from a distance.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extLst>
                  <a:ext uri="{0D108BD9-81ED-4DB2-BD59-A6C34878D82A}">
                    <a16:rowId xmlns:a16="http://schemas.microsoft.com/office/drawing/2014/main" val="2815829044"/>
                  </a:ext>
                </a:extLst>
              </a:tr>
              <a:tr h="451556">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High permanence and stability, very less affected by age.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Medium permanence and stability, may get affected by age.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extLst>
                  <a:ext uri="{0D108BD9-81ED-4DB2-BD59-A6C34878D82A}">
                    <a16:rowId xmlns:a16="http://schemas.microsoft.com/office/drawing/2014/main" val="2379467537"/>
                  </a:ext>
                </a:extLst>
              </a:tr>
              <a:tr h="451556">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Medium collectability. Low exposure due to location of minute details.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Highly collectable. Highly exposed due to location of face and larger details.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extLst>
                  <a:ext uri="{0D108BD9-81ED-4DB2-BD59-A6C34878D82A}">
                    <a16:rowId xmlns:a16="http://schemas.microsoft.com/office/drawing/2014/main" val="922328131"/>
                  </a:ext>
                </a:extLst>
              </a:tr>
              <a:tr h="451556">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Requires specific set of hardware and software.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Can be completely software based, can make use of existing digital images.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extLst>
                  <a:ext uri="{0D108BD9-81ED-4DB2-BD59-A6C34878D82A}">
                    <a16:rowId xmlns:a16="http://schemas.microsoft.com/office/drawing/2014/main" val="1472618545"/>
                  </a:ext>
                </a:extLst>
              </a:tr>
              <a:tr h="451556">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Medium universality: Fingerprint may not be available in some individuals.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High universality: Facial features are found in all human beings.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extLst>
                  <a:ext uri="{0D108BD9-81ED-4DB2-BD59-A6C34878D82A}">
                    <a16:rowId xmlns:a16="http://schemas.microsoft.com/office/drawing/2014/main" val="4270956271"/>
                  </a:ext>
                </a:extLst>
              </a:tr>
              <a:tr h="451556">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Low potential for circumvention. Not easily spoofable.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High potential for circumvention.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extLst>
                  <a:ext uri="{0D108BD9-81ED-4DB2-BD59-A6C34878D82A}">
                    <a16:rowId xmlns:a16="http://schemas.microsoft.com/office/drawing/2014/main" val="1849121413"/>
                  </a:ext>
                </a:extLst>
              </a:tr>
              <a:tr h="267871">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Medium level of acceptability.</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High level of acceptability.</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extLst>
                  <a:ext uri="{0D108BD9-81ED-4DB2-BD59-A6C34878D82A}">
                    <a16:rowId xmlns:a16="http://schemas.microsoft.com/office/drawing/2014/main" val="2626483332"/>
                  </a:ext>
                </a:extLst>
              </a:tr>
            </a:tbl>
          </a:graphicData>
        </a:graphic>
      </p:graphicFrame>
      <p:sp>
        <p:nvSpPr>
          <p:cNvPr id="3" name="TextBox 2">
            <a:extLst>
              <a:ext uri="{FF2B5EF4-FFF2-40B4-BE49-F238E27FC236}">
                <a16:creationId xmlns:a16="http://schemas.microsoft.com/office/drawing/2014/main" id="{5BFAC5A3-8E9E-4A85-8FE8-BF6F52A60AC3}"/>
              </a:ext>
            </a:extLst>
          </p:cNvPr>
          <p:cNvSpPr txBox="1"/>
          <p:nvPr/>
        </p:nvSpPr>
        <p:spPr>
          <a:xfrm>
            <a:off x="1" y="863590"/>
            <a:ext cx="3104706" cy="3416320"/>
          </a:xfrm>
          <a:prstGeom prst="rect">
            <a:avLst/>
          </a:prstGeom>
          <a:noFill/>
        </p:spPr>
        <p:txBody>
          <a:bodyPr wrap="square">
            <a:spAutoFit/>
          </a:bodyPr>
          <a:lstStyle/>
          <a:p>
            <a:pPr algn="ctr"/>
            <a:r>
              <a:rPr lang="en" sz="3600" dirty="0">
                <a:solidFill>
                  <a:srgbClr val="F8F8F8"/>
                </a:solidFill>
              </a:rPr>
              <a:t>Comparson </a:t>
            </a:r>
          </a:p>
          <a:p>
            <a:pPr algn="ctr"/>
            <a:r>
              <a:rPr lang="en-US" sz="3600" dirty="0">
                <a:solidFill>
                  <a:srgbClr val="F8F8F8"/>
                </a:solidFill>
              </a:rPr>
              <a:t>B</a:t>
            </a:r>
            <a:r>
              <a:rPr lang="en" sz="3600" dirty="0">
                <a:solidFill>
                  <a:srgbClr val="F8F8F8"/>
                </a:solidFill>
              </a:rPr>
              <a:t>etween </a:t>
            </a:r>
          </a:p>
          <a:p>
            <a:pPr algn="ctr"/>
            <a:r>
              <a:rPr lang="en-US" sz="3600" dirty="0">
                <a:solidFill>
                  <a:srgbClr val="F8F8F8"/>
                </a:solidFill>
              </a:rPr>
              <a:t>F</a:t>
            </a:r>
            <a:r>
              <a:rPr lang="en" sz="3600" dirty="0">
                <a:solidFill>
                  <a:srgbClr val="F8F8F8"/>
                </a:solidFill>
              </a:rPr>
              <a:t>ingerprint </a:t>
            </a:r>
          </a:p>
          <a:p>
            <a:pPr algn="ctr"/>
            <a:r>
              <a:rPr lang="en-US" sz="3600" dirty="0">
                <a:solidFill>
                  <a:srgbClr val="F8F8F8"/>
                </a:solidFill>
              </a:rPr>
              <a:t>A</a:t>
            </a:r>
            <a:r>
              <a:rPr lang="en" sz="3600" dirty="0">
                <a:solidFill>
                  <a:srgbClr val="F8F8F8"/>
                </a:solidFill>
              </a:rPr>
              <a:t>nd </a:t>
            </a:r>
          </a:p>
          <a:p>
            <a:pPr algn="ctr"/>
            <a:r>
              <a:rPr lang="en-US" sz="3600" dirty="0">
                <a:solidFill>
                  <a:srgbClr val="F8F8F8"/>
                </a:solidFill>
              </a:rPr>
              <a:t>F</a:t>
            </a:r>
            <a:r>
              <a:rPr lang="en" sz="3600" dirty="0">
                <a:solidFill>
                  <a:srgbClr val="F8F8F8"/>
                </a:solidFill>
              </a:rPr>
              <a:t>ace recognition: </a:t>
            </a:r>
            <a:endParaRPr lang="en-US" sz="3600" dirty="0">
              <a:solidFill>
                <a:srgbClr val="F8F8F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inVertical)">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200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Why we use Face recognition system?</a:t>
            </a:r>
            <a:endParaRPr sz="3600" dirty="0"/>
          </a:p>
        </p:txBody>
      </p:sp>
      <p:sp>
        <p:nvSpPr>
          <p:cNvPr id="161" name="Google Shape;161;p29"/>
          <p:cNvSpPr txBox="1">
            <a:spLocks noGrp="1"/>
          </p:cNvSpPr>
          <p:nvPr>
            <p:ph type="subTitle" idx="1"/>
          </p:nvPr>
        </p:nvSpPr>
        <p:spPr>
          <a:xfrm>
            <a:off x="-148838" y="1884350"/>
            <a:ext cx="3690050" cy="972000"/>
          </a:xfrm>
          <a:prstGeom prst="rect">
            <a:avLst/>
          </a:prstGeom>
        </p:spPr>
        <p:txBody>
          <a:bodyPr spcFirstLastPara="1" wrap="square" lIns="91425" tIns="91425" rIns="91425" bIns="91425" anchor="ctr" anchorCtr="0">
            <a:noAutofit/>
          </a:bodyPr>
          <a:lstStyle/>
          <a:p>
            <a:pPr marL="0" lvl="0" indent="0" rtl="0">
              <a:spcBef>
                <a:spcPts val="0"/>
              </a:spcBef>
              <a:spcAft>
                <a:spcPts val="1600"/>
              </a:spcAft>
              <a:buNone/>
            </a:pPr>
            <a:r>
              <a:rPr lang="en-US" sz="1800" dirty="0"/>
              <a:t>Coronavirus spreads from human touch. If an employee touch the biometric attendance system with coronavirus The virus will spread in the organization</a:t>
            </a:r>
            <a:endParaRPr sz="1800" dirty="0"/>
          </a:p>
        </p:txBody>
      </p:sp>
      <p:sp>
        <p:nvSpPr>
          <p:cNvPr id="162" name="Google Shape;162;p29"/>
          <p:cNvSpPr txBox="1">
            <a:spLocks noGrp="1"/>
          </p:cNvSpPr>
          <p:nvPr>
            <p:ph type="subTitle" idx="2"/>
          </p:nvPr>
        </p:nvSpPr>
        <p:spPr>
          <a:xfrm>
            <a:off x="5876161" y="2055925"/>
            <a:ext cx="3033923"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sz="1800" dirty="0">
                <a:solidFill>
                  <a:schemeClr val="lt2"/>
                </a:solidFill>
              </a:rPr>
              <a:t>Biometric attendances devices take more time to mark the attendance and causes a long queue of workers in the morning and in the evening.</a:t>
            </a:r>
          </a:p>
          <a:p>
            <a:pPr marL="0" lvl="0" indent="0" algn="ctr" rtl="0">
              <a:spcBef>
                <a:spcPts val="0"/>
              </a:spcBef>
              <a:spcAft>
                <a:spcPts val="1600"/>
              </a:spcAft>
              <a:buNone/>
            </a:pPr>
            <a:endParaRPr lang="en-US" sz="1800" dirty="0"/>
          </a:p>
        </p:txBody>
      </p:sp>
      <p:sp>
        <p:nvSpPr>
          <p:cNvPr id="163" name="Google Shape;163;p29"/>
          <p:cNvSpPr txBox="1">
            <a:spLocks noGrp="1"/>
          </p:cNvSpPr>
          <p:nvPr>
            <p:ph type="subTitle" idx="3"/>
          </p:nvPr>
        </p:nvSpPr>
        <p:spPr>
          <a:xfrm>
            <a:off x="3338623" y="1658679"/>
            <a:ext cx="2456118" cy="1369246"/>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sz="1800" dirty="0"/>
              <a:t>Under extreme cold or extreme heat, the error rate is also very height in biometric attendance system.</a:t>
            </a:r>
            <a:endParaRPr sz="1800" dirty="0"/>
          </a:p>
        </p:txBody>
      </p:sp>
      <p:sp>
        <p:nvSpPr>
          <p:cNvPr id="165" name="Google Shape;165;p29"/>
          <p:cNvSpPr txBox="1">
            <a:spLocks noGrp="1"/>
          </p:cNvSpPr>
          <p:nvPr>
            <p:ph type="title" idx="4"/>
          </p:nvPr>
        </p:nvSpPr>
        <p:spPr>
          <a:xfrm>
            <a:off x="6451353" y="3656775"/>
            <a:ext cx="1882893"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br>
              <a:rPr lang="en-US" sz="3000" dirty="0"/>
            </a:br>
            <a:r>
              <a:rPr lang="en-US" sz="3000" dirty="0"/>
              <a:t>LESS DELAY TIME</a:t>
            </a:r>
            <a:endParaRPr sz="3000" dirty="0"/>
          </a:p>
        </p:txBody>
      </p:sp>
      <p:sp>
        <p:nvSpPr>
          <p:cNvPr id="166" name="Google Shape;166;p29"/>
          <p:cNvSpPr txBox="1">
            <a:spLocks noGrp="1"/>
          </p:cNvSpPr>
          <p:nvPr>
            <p:ph type="title" idx="5"/>
          </p:nvPr>
        </p:nvSpPr>
        <p:spPr>
          <a:xfrm>
            <a:off x="3262083" y="3656775"/>
            <a:ext cx="2618958"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000" dirty="0"/>
              <a:t>ENVIRONMENTAL</a:t>
            </a:r>
            <a:endParaRPr sz="3000" dirty="0"/>
          </a:p>
        </p:txBody>
      </p:sp>
      <p:cxnSp>
        <p:nvCxnSpPr>
          <p:cNvPr id="168" name="Google Shape;168;p29"/>
          <p:cNvCxnSpPr>
            <a:cxnSpLocks/>
            <a:stCxn id="166" idx="0"/>
            <a:endCxn id="163" idx="2"/>
          </p:cNvCxnSpPr>
          <p:nvPr/>
        </p:nvCxnSpPr>
        <p:spPr>
          <a:xfrm flipH="1" flipV="1">
            <a:off x="4566682" y="3027925"/>
            <a:ext cx="4880" cy="628850"/>
          </a:xfrm>
          <a:prstGeom prst="straightConnector1">
            <a:avLst/>
          </a:prstGeom>
          <a:noFill/>
          <a:ln w="19050" cap="flat" cmpd="sng">
            <a:solidFill>
              <a:schemeClr val="lt2"/>
            </a:solidFill>
            <a:prstDash val="solid"/>
            <a:round/>
            <a:headEnd type="oval" w="med" len="med"/>
            <a:tailEnd type="oval" w="med" len="med"/>
          </a:ln>
        </p:spPr>
      </p:cxnSp>
      <p:cxnSp>
        <p:nvCxnSpPr>
          <p:cNvPr id="169" name="Google Shape;169;p29"/>
          <p:cNvCxnSpPr>
            <a:cxnSpLocks/>
            <a:stCxn id="165" idx="0"/>
            <a:endCxn id="162" idx="2"/>
          </p:cNvCxnSpPr>
          <p:nvPr/>
        </p:nvCxnSpPr>
        <p:spPr>
          <a:xfrm flipV="1">
            <a:off x="7392800" y="3027925"/>
            <a:ext cx="323" cy="628850"/>
          </a:xfrm>
          <a:prstGeom prst="straightConnector1">
            <a:avLst/>
          </a:prstGeom>
          <a:noFill/>
          <a:ln w="19050" cap="flat" cmpd="sng">
            <a:solidFill>
              <a:schemeClr val="lt2"/>
            </a:solidFill>
            <a:prstDash val="solid"/>
            <a:round/>
            <a:headEnd type="oval" w="med" len="med"/>
            <a:tailEnd type="oval" w="med" len="med"/>
          </a:ln>
        </p:spPr>
      </p:cxnSp>
      <p:sp>
        <p:nvSpPr>
          <p:cNvPr id="21" name="Google Shape;166;p29">
            <a:extLst>
              <a:ext uri="{FF2B5EF4-FFF2-40B4-BE49-F238E27FC236}">
                <a16:creationId xmlns:a16="http://schemas.microsoft.com/office/drawing/2014/main" id="{292ED4D7-C8EA-46CE-9C0D-DD3BD0ECDDC0}"/>
              </a:ext>
            </a:extLst>
          </p:cNvPr>
          <p:cNvSpPr txBox="1">
            <a:spLocks/>
          </p:cNvSpPr>
          <p:nvPr/>
        </p:nvSpPr>
        <p:spPr>
          <a:xfrm>
            <a:off x="272071" y="3656775"/>
            <a:ext cx="2618958" cy="689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400"/>
              <a:buFont typeface="Rajdhani"/>
              <a:buNone/>
              <a:defRPr sz="18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endParaRPr lang="en-US" sz="3000" dirty="0"/>
          </a:p>
          <a:p>
            <a:r>
              <a:rPr lang="en-US" sz="3000" dirty="0"/>
              <a:t>REDUCE </a:t>
            </a:r>
          </a:p>
          <a:p>
            <a:r>
              <a:rPr lang="en-US" sz="3000" dirty="0"/>
              <a:t>INFECTION</a:t>
            </a:r>
          </a:p>
        </p:txBody>
      </p:sp>
      <p:cxnSp>
        <p:nvCxnSpPr>
          <p:cNvPr id="22" name="Google Shape;168;p29">
            <a:extLst>
              <a:ext uri="{FF2B5EF4-FFF2-40B4-BE49-F238E27FC236}">
                <a16:creationId xmlns:a16="http://schemas.microsoft.com/office/drawing/2014/main" id="{139AF1D0-4890-4C4A-AE05-9DE9B87238AA}"/>
              </a:ext>
            </a:extLst>
          </p:cNvPr>
          <p:cNvCxnSpPr>
            <a:cxnSpLocks/>
            <a:stCxn id="21" idx="0"/>
          </p:cNvCxnSpPr>
          <p:nvPr/>
        </p:nvCxnSpPr>
        <p:spPr>
          <a:xfrm flipV="1">
            <a:off x="1581550" y="3027925"/>
            <a:ext cx="0" cy="62885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1000"/>
                                        <p:tgtEl>
                                          <p:spTgt spid="166"/>
                                        </p:tgtEl>
                                      </p:cBhvr>
                                    </p:animEffect>
                                    <p:anim calcmode="lin" valueType="num">
                                      <p:cBhvr>
                                        <p:cTn id="20" dur="1000" fill="hold"/>
                                        <p:tgtEl>
                                          <p:spTgt spid="166"/>
                                        </p:tgtEl>
                                        <p:attrNameLst>
                                          <p:attrName>ppt_x</p:attrName>
                                        </p:attrNameLst>
                                      </p:cBhvr>
                                      <p:tavLst>
                                        <p:tav tm="0">
                                          <p:val>
                                            <p:strVal val="#ppt_x"/>
                                          </p:val>
                                        </p:tav>
                                        <p:tav tm="100000">
                                          <p:val>
                                            <p:strVal val="#ppt_x"/>
                                          </p:val>
                                        </p:tav>
                                      </p:tavLst>
                                    </p:anim>
                                    <p:anim calcmode="lin" valueType="num">
                                      <p:cBhvr>
                                        <p:cTn id="21" dur="10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fade">
                                      <p:cBhvr>
                                        <p:cTn id="26" dur="1000"/>
                                        <p:tgtEl>
                                          <p:spTgt spid="165"/>
                                        </p:tgtEl>
                                      </p:cBhvr>
                                    </p:animEffect>
                                    <p:anim calcmode="lin" valueType="num">
                                      <p:cBhvr>
                                        <p:cTn id="27" dur="1000" fill="hold"/>
                                        <p:tgtEl>
                                          <p:spTgt spid="165"/>
                                        </p:tgtEl>
                                        <p:attrNameLst>
                                          <p:attrName>ppt_x</p:attrName>
                                        </p:attrNameLst>
                                      </p:cBhvr>
                                      <p:tavLst>
                                        <p:tav tm="0">
                                          <p:val>
                                            <p:strVal val="#ppt_x"/>
                                          </p:val>
                                        </p:tav>
                                        <p:tav tm="100000">
                                          <p:val>
                                            <p:strVal val="#ppt_x"/>
                                          </p:val>
                                        </p:tav>
                                      </p:tavLst>
                                    </p:anim>
                                    <p:anim calcmode="lin" valueType="num">
                                      <p:cBhvr>
                                        <p:cTn id="28" dur="10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61">
                                            <p:txEl>
                                              <p:pRg st="0" end="0"/>
                                            </p:txEl>
                                          </p:spTgt>
                                        </p:tgtEl>
                                        <p:attrNameLst>
                                          <p:attrName>style.visibility</p:attrName>
                                        </p:attrNameLst>
                                      </p:cBhvr>
                                      <p:to>
                                        <p:strVal val="visible"/>
                                      </p:to>
                                    </p:set>
                                    <p:animEffect transition="in" filter="barn(inVertical)">
                                      <p:cBhvr>
                                        <p:cTn id="38" dur="500"/>
                                        <p:tgtEl>
                                          <p:spTgt spid="161">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8"/>
                                        </p:tgtEl>
                                        <p:attrNameLst>
                                          <p:attrName>style.visibility</p:attrName>
                                        </p:attrNameLst>
                                      </p:cBhvr>
                                      <p:to>
                                        <p:strVal val="visible"/>
                                      </p:to>
                                    </p:set>
                                    <p:animEffect transition="in" filter="fade">
                                      <p:cBhvr>
                                        <p:cTn id="43" dur="500"/>
                                        <p:tgtEl>
                                          <p:spTgt spid="168"/>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163">
                                            <p:txEl>
                                              <p:pRg st="0" end="0"/>
                                            </p:txEl>
                                          </p:spTgt>
                                        </p:tgtEl>
                                        <p:attrNameLst>
                                          <p:attrName>style.visibility</p:attrName>
                                        </p:attrNameLst>
                                      </p:cBhvr>
                                      <p:to>
                                        <p:strVal val="visible"/>
                                      </p:to>
                                    </p:set>
                                    <p:animEffect transition="in" filter="barn(inVertical)">
                                      <p:cBhvr>
                                        <p:cTn id="48" dur="500"/>
                                        <p:tgtEl>
                                          <p:spTgt spid="163">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69"/>
                                        </p:tgtEl>
                                        <p:attrNameLst>
                                          <p:attrName>style.visibility</p:attrName>
                                        </p:attrNameLst>
                                      </p:cBhvr>
                                      <p:to>
                                        <p:strVal val="visible"/>
                                      </p:to>
                                    </p:set>
                                    <p:animEffect transition="in" filter="fade">
                                      <p:cBhvr>
                                        <p:cTn id="53" dur="500"/>
                                        <p:tgtEl>
                                          <p:spTgt spid="169"/>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62">
                                            <p:txEl>
                                              <p:pRg st="0" end="0"/>
                                            </p:txEl>
                                          </p:spTgt>
                                        </p:tgtEl>
                                        <p:attrNameLst>
                                          <p:attrName>style.visibility</p:attrName>
                                        </p:attrNameLst>
                                      </p:cBhvr>
                                      <p:to>
                                        <p:strVal val="visible"/>
                                      </p:to>
                                    </p:set>
                                    <p:anim calcmode="lin" valueType="num">
                                      <p:cBhvr additive="base">
                                        <p:cTn id="58" dur="500" fill="hold"/>
                                        <p:tgtEl>
                                          <p:spTgt spid="162">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16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161" grpId="0" build="p"/>
      <p:bldP spid="162" grpId="0" build="p"/>
      <p:bldP spid="163" grpId="0" build="p"/>
      <p:bldP spid="165" grpId="0"/>
      <p:bldP spid="166"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4627178" cy="319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OUR PROJECT</a:t>
            </a:r>
            <a:endParaRPr dirty="0"/>
          </a:p>
        </p:txBody>
      </p:sp>
      <p:pic>
        <p:nvPicPr>
          <p:cNvPr id="6" name="Google Shape;1794;p47">
            <a:extLst>
              <a:ext uri="{FF2B5EF4-FFF2-40B4-BE49-F238E27FC236}">
                <a16:creationId xmlns:a16="http://schemas.microsoft.com/office/drawing/2014/main" id="{7ED7BB78-B03C-4CFE-8BA4-23D16A066A3D}"/>
              </a:ext>
            </a:extLst>
          </p:cNvPr>
          <p:cNvPicPr preferRelativeResize="0"/>
          <p:nvPr/>
        </p:nvPicPr>
        <p:blipFill rotWithShape="1">
          <a:blip r:embed="rId4">
            <a:alphaModFix/>
          </a:blip>
          <a:srcRect l="25302" r="25297"/>
          <a:stretch/>
        </p:blipFill>
        <p:spPr>
          <a:xfrm>
            <a:off x="5150003" y="777086"/>
            <a:ext cx="3049859" cy="35793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1000"/>
                                        <p:tgtEl>
                                          <p:spTgt spid="174"/>
                                        </p:tgtEl>
                                      </p:cBhvr>
                                    </p:animEffect>
                                    <p:anim calcmode="lin" valueType="num">
                                      <p:cBhvr>
                                        <p:cTn id="8" dur="1000" fill="hold"/>
                                        <p:tgtEl>
                                          <p:spTgt spid="174"/>
                                        </p:tgtEl>
                                        <p:attrNameLst>
                                          <p:attrName>ppt_x</p:attrName>
                                        </p:attrNameLst>
                                      </p:cBhvr>
                                      <p:tavLst>
                                        <p:tav tm="0">
                                          <p:val>
                                            <p:strVal val="#ppt_x"/>
                                          </p:val>
                                        </p:tav>
                                        <p:tav tm="100000">
                                          <p:val>
                                            <p:strVal val="#ppt_x"/>
                                          </p:val>
                                        </p:tav>
                                      </p:tavLst>
                                    </p:anim>
                                    <p:anim calcmode="lin" valueType="num">
                                      <p:cBhvr>
                                        <p:cTn id="9" dur="1000" fill="hold"/>
                                        <p:tgtEl>
                                          <p:spTgt spid="17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1725924" y="1894325"/>
            <a:ext cx="3029227"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T</a:t>
            </a:r>
            <a:r>
              <a:rPr lang="en" sz="2400" dirty="0"/>
              <a:t>emprature detection</a:t>
            </a:r>
          </a:p>
        </p:txBody>
      </p:sp>
      <p:sp>
        <p:nvSpPr>
          <p:cNvPr id="183" name="Google Shape;183;p31"/>
          <p:cNvSpPr txBox="1">
            <a:spLocks noGrp="1"/>
          </p:cNvSpPr>
          <p:nvPr>
            <p:ph type="subTitle" idx="2"/>
          </p:nvPr>
        </p:nvSpPr>
        <p:spPr>
          <a:xfrm>
            <a:off x="5803498" y="1894325"/>
            <a:ext cx="3027197"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F</a:t>
            </a:r>
            <a:r>
              <a:rPr lang="en" sz="2400" dirty="0"/>
              <a:t>lutter development</a:t>
            </a:r>
            <a:endParaRPr sz="2400" dirty="0"/>
          </a:p>
        </p:txBody>
      </p:sp>
      <p:sp>
        <p:nvSpPr>
          <p:cNvPr id="184" name="Google Shape;184;p31"/>
          <p:cNvSpPr txBox="1">
            <a:spLocks noGrp="1"/>
          </p:cNvSpPr>
          <p:nvPr>
            <p:ph type="subTitle" idx="3"/>
          </p:nvPr>
        </p:nvSpPr>
        <p:spPr>
          <a:xfrm>
            <a:off x="1725924" y="3491450"/>
            <a:ext cx="2846075"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F</a:t>
            </a:r>
            <a:r>
              <a:rPr lang="en" sz="2400" dirty="0"/>
              <a:t>ace recognition</a:t>
            </a:r>
            <a:endParaRPr sz="2400" dirty="0"/>
          </a:p>
        </p:txBody>
      </p:sp>
      <p:sp>
        <p:nvSpPr>
          <p:cNvPr id="186" name="Google Shape;186;p31"/>
          <p:cNvSpPr txBox="1">
            <a:spLocks noGrp="1"/>
          </p:cNvSpPr>
          <p:nvPr>
            <p:ph type="title"/>
          </p:nvPr>
        </p:nvSpPr>
        <p:spPr>
          <a:xfrm>
            <a:off x="639139" y="137016"/>
            <a:ext cx="7881635" cy="12683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Main technologies used in the project</a:t>
            </a:r>
          </a:p>
        </p:txBody>
      </p:sp>
      <p:cxnSp>
        <p:nvCxnSpPr>
          <p:cNvPr id="258" name="Google Shape;258;p31"/>
          <p:cNvCxnSpPr/>
          <p:nvPr/>
        </p:nvCxnSpPr>
        <p:spPr>
          <a:xfrm>
            <a:off x="1670925" y="1881875"/>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259" name="Google Shape;259;p31"/>
          <p:cNvCxnSpPr/>
          <p:nvPr/>
        </p:nvCxnSpPr>
        <p:spPr>
          <a:xfrm>
            <a:off x="5746475" y="1881875"/>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260" name="Google Shape;260;p31"/>
          <p:cNvGrpSpPr/>
          <p:nvPr/>
        </p:nvGrpSpPr>
        <p:grpSpPr>
          <a:xfrm>
            <a:off x="1131976" y="2055046"/>
            <a:ext cx="379958" cy="379958"/>
            <a:chOff x="1190625" y="238125"/>
            <a:chExt cx="5219200" cy="5219200"/>
          </a:xfrm>
        </p:grpSpPr>
        <p:sp>
          <p:nvSpPr>
            <p:cNvPr id="261"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3" name="Google Shape;353;p31"/>
          <p:cNvCxnSpPr/>
          <p:nvPr/>
        </p:nvCxnSpPr>
        <p:spPr>
          <a:xfrm>
            <a:off x="1670925" y="3479000"/>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355" name="Google Shape;355;p31"/>
          <p:cNvGrpSpPr/>
          <p:nvPr/>
        </p:nvGrpSpPr>
        <p:grpSpPr>
          <a:xfrm>
            <a:off x="1132013" y="3640428"/>
            <a:ext cx="379870" cy="403444"/>
            <a:chOff x="1343100" y="238125"/>
            <a:chExt cx="4914225" cy="5219200"/>
          </a:xfrm>
        </p:grpSpPr>
        <p:sp>
          <p:nvSpPr>
            <p:cNvPr id="356" name="Google Shape;356;p31"/>
            <p:cNvSpPr/>
            <p:nvPr/>
          </p:nvSpPr>
          <p:spPr>
            <a:xfrm>
              <a:off x="4110900"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441672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319347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3499275"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3346775"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3652600"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3958400"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264225"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3346775"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3652600"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3958400"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4264225"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3499275"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3805100" y="352620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4110900"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3499275"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3805100" y="230295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4110900"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2505200" y="3985325"/>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1791625" y="1461350"/>
              <a:ext cx="4180275" cy="3384350"/>
            </a:xfrm>
            <a:custGeom>
              <a:avLst/>
              <a:gdLst/>
              <a:ahLst/>
              <a:cxnLst/>
              <a:rect l="l" t="t" r="r" b="b"/>
              <a:pathLst>
                <a:path w="167211" h="135374" extrusionOk="0">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1970225" y="4367775"/>
              <a:ext cx="688300" cy="152525"/>
            </a:xfrm>
            <a:custGeom>
              <a:avLst/>
              <a:gdLst/>
              <a:ahLst/>
              <a:cxnLst/>
              <a:rect l="l" t="t" r="r" b="b"/>
              <a:pathLst>
                <a:path w="27532" h="6101" extrusionOk="0">
                  <a:moveTo>
                    <a:pt x="1" y="1"/>
                  </a:moveTo>
                  <a:lnTo>
                    <a:pt x="1" y="6101"/>
                  </a:lnTo>
                  <a:lnTo>
                    <a:pt x="27532" y="6101"/>
                  </a:lnTo>
                  <a:lnTo>
                    <a:pt x="275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1664425" y="4367775"/>
              <a:ext cx="152525" cy="152525"/>
            </a:xfrm>
            <a:custGeom>
              <a:avLst/>
              <a:gdLst/>
              <a:ahLst/>
              <a:cxnLst/>
              <a:rect l="l" t="t" r="r" b="b"/>
              <a:pathLst>
                <a:path w="6101"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1664425" y="4673600"/>
              <a:ext cx="381675" cy="152525"/>
            </a:xfrm>
            <a:custGeom>
              <a:avLst/>
              <a:gdLst/>
              <a:ahLst/>
              <a:cxnLst/>
              <a:rect l="l" t="t" r="r" b="b"/>
              <a:pathLst>
                <a:path w="15267" h="6101" extrusionOk="0">
                  <a:moveTo>
                    <a:pt x="0" y="0"/>
                  </a:moveTo>
                  <a:lnTo>
                    <a:pt x="0" y="6100"/>
                  </a:lnTo>
                  <a:lnTo>
                    <a:pt x="15266" y="6100"/>
                  </a:lnTo>
                  <a:lnTo>
                    <a:pt x="15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2199375" y="467360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2505200" y="467360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1664425" y="4979400"/>
              <a:ext cx="994100" cy="152525"/>
            </a:xfrm>
            <a:custGeom>
              <a:avLst/>
              <a:gdLst/>
              <a:ahLst/>
              <a:cxnLst/>
              <a:rect l="l" t="t" r="r" b="b"/>
              <a:pathLst>
                <a:path w="39764" h="6101" extrusionOk="0">
                  <a:moveTo>
                    <a:pt x="0" y="1"/>
                  </a:moveTo>
                  <a:lnTo>
                    <a:pt x="0" y="6101"/>
                  </a:lnTo>
                  <a:lnTo>
                    <a:pt x="39764" y="6101"/>
                  </a:lnTo>
                  <a:lnTo>
                    <a:pt x="39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4799175" y="46923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5105000" y="4692350"/>
              <a:ext cx="1152325" cy="153350"/>
            </a:xfrm>
            <a:custGeom>
              <a:avLst/>
              <a:gdLst/>
              <a:ahLst/>
              <a:cxnLst/>
              <a:rect l="l" t="t" r="r" b="b"/>
              <a:pathLst>
                <a:path w="46093" h="6134" extrusionOk="0">
                  <a:moveTo>
                    <a:pt x="0" y="1"/>
                  </a:moveTo>
                  <a:lnTo>
                    <a:pt x="0" y="6133"/>
                  </a:lnTo>
                  <a:lnTo>
                    <a:pt x="46092" y="6133"/>
                  </a:lnTo>
                  <a:lnTo>
                    <a:pt x="460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5105000" y="49981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5410800" y="49981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5717425" y="4998175"/>
              <a:ext cx="539900" cy="153325"/>
            </a:xfrm>
            <a:custGeom>
              <a:avLst/>
              <a:gdLst/>
              <a:ahLst/>
              <a:cxnLst/>
              <a:rect l="l" t="t" r="r" b="b"/>
              <a:pathLst>
                <a:path w="21596" h="6133" extrusionOk="0">
                  <a:moveTo>
                    <a:pt x="1" y="0"/>
                  </a:moveTo>
                  <a:lnTo>
                    <a:pt x="1" y="6133"/>
                  </a:lnTo>
                  <a:lnTo>
                    <a:pt x="21595" y="6133"/>
                  </a:lnTo>
                  <a:lnTo>
                    <a:pt x="2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5105000" y="5303975"/>
              <a:ext cx="846500" cy="153350"/>
            </a:xfrm>
            <a:custGeom>
              <a:avLst/>
              <a:gdLst/>
              <a:ahLst/>
              <a:cxnLst/>
              <a:rect l="l" t="t" r="r" b="b"/>
              <a:pathLst>
                <a:path w="33860" h="6134" extrusionOk="0">
                  <a:moveTo>
                    <a:pt x="0" y="1"/>
                  </a:moveTo>
                  <a:lnTo>
                    <a:pt x="0" y="6133"/>
                  </a:lnTo>
                  <a:lnTo>
                    <a:pt x="33860" y="6133"/>
                  </a:lnTo>
                  <a:lnTo>
                    <a:pt x="338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6104800" y="53039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3805100" y="115555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3805100" y="2381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4110900" y="238125"/>
              <a:ext cx="841625" cy="153325"/>
            </a:xfrm>
            <a:custGeom>
              <a:avLst/>
              <a:gdLst/>
              <a:ahLst/>
              <a:cxnLst/>
              <a:rect l="l" t="t" r="r" b="b"/>
              <a:pathLst>
                <a:path w="33665" h="6133" extrusionOk="0">
                  <a:moveTo>
                    <a:pt x="1" y="0"/>
                  </a:moveTo>
                  <a:lnTo>
                    <a:pt x="1" y="6133"/>
                  </a:lnTo>
                  <a:lnTo>
                    <a:pt x="33664" y="6133"/>
                  </a:lnTo>
                  <a:lnTo>
                    <a:pt x="336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3805100" y="543925"/>
              <a:ext cx="535800" cy="153325"/>
            </a:xfrm>
            <a:custGeom>
              <a:avLst/>
              <a:gdLst/>
              <a:ahLst/>
              <a:cxnLst/>
              <a:rect l="l" t="t" r="r" b="b"/>
              <a:pathLst>
                <a:path w="21432" h="6133" extrusionOk="0">
                  <a:moveTo>
                    <a:pt x="0" y="0"/>
                  </a:moveTo>
                  <a:lnTo>
                    <a:pt x="0" y="6133"/>
                  </a:lnTo>
                  <a:lnTo>
                    <a:pt x="21432" y="6133"/>
                  </a:lnTo>
                  <a:lnTo>
                    <a:pt x="214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4493375" y="5439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4799175" y="5439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3805100" y="849725"/>
              <a:ext cx="841600" cy="153350"/>
            </a:xfrm>
            <a:custGeom>
              <a:avLst/>
              <a:gdLst/>
              <a:ahLst/>
              <a:cxnLst/>
              <a:rect l="l" t="t" r="r" b="b"/>
              <a:pathLst>
                <a:path w="33664" h="6134" extrusionOk="0">
                  <a:moveTo>
                    <a:pt x="0" y="1"/>
                  </a:moveTo>
                  <a:lnTo>
                    <a:pt x="0" y="6133"/>
                  </a:lnTo>
                  <a:lnTo>
                    <a:pt x="33664" y="6133"/>
                  </a:lnTo>
                  <a:lnTo>
                    <a:pt x="33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4799175" y="8497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2276050" y="2914575"/>
              <a:ext cx="152500" cy="153325"/>
            </a:xfrm>
            <a:custGeom>
              <a:avLst/>
              <a:gdLst/>
              <a:ahLst/>
              <a:cxnLst/>
              <a:rect l="l" t="t" r="r" b="b"/>
              <a:pathLst>
                <a:path w="6100"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5334975" y="2914575"/>
              <a:ext cx="152525" cy="153325"/>
            </a:xfrm>
            <a:custGeom>
              <a:avLst/>
              <a:gdLst/>
              <a:ahLst/>
              <a:cxnLst/>
              <a:rect l="l" t="t" r="r" b="b"/>
              <a:pathLst>
                <a:path w="6101"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1343100" y="43677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1343100" y="4675225"/>
              <a:ext cx="168025" cy="153350"/>
            </a:xfrm>
            <a:custGeom>
              <a:avLst/>
              <a:gdLst/>
              <a:ahLst/>
              <a:cxnLst/>
              <a:rect l="l" t="t" r="r" b="b"/>
              <a:pathLst>
                <a:path w="6721" h="6134" extrusionOk="0">
                  <a:moveTo>
                    <a:pt x="1" y="1"/>
                  </a:moveTo>
                  <a:lnTo>
                    <a:pt x="1" y="6133"/>
                  </a:lnTo>
                  <a:lnTo>
                    <a:pt x="6721" y="6133"/>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1343100" y="49834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1760;p45">
            <a:extLst>
              <a:ext uri="{FF2B5EF4-FFF2-40B4-BE49-F238E27FC236}">
                <a16:creationId xmlns:a16="http://schemas.microsoft.com/office/drawing/2014/main" id="{B3933ACA-0858-4758-BDBE-B719DCBB48E5}"/>
              </a:ext>
            </a:extLst>
          </p:cNvPr>
          <p:cNvSpPr/>
          <p:nvPr/>
        </p:nvSpPr>
        <p:spPr>
          <a:xfrm>
            <a:off x="5266140" y="1949645"/>
            <a:ext cx="363298" cy="60077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500"/>
                                        <p:tgtEl>
                                          <p:spTgt spid="1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0"/>
                                        </p:tgtEl>
                                        <p:attrNameLst>
                                          <p:attrName>style.visibility</p:attrName>
                                        </p:attrNameLst>
                                      </p:cBhvr>
                                      <p:to>
                                        <p:strVal val="visible"/>
                                      </p:to>
                                    </p:set>
                                    <p:animEffect transition="in" filter="fade">
                                      <p:cBhvr>
                                        <p:cTn id="12" dur="500"/>
                                        <p:tgtEl>
                                          <p:spTgt spid="26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8"/>
                                        </p:tgtEl>
                                        <p:attrNameLst>
                                          <p:attrName>style.visibility</p:attrName>
                                        </p:attrNameLst>
                                      </p:cBhvr>
                                      <p:to>
                                        <p:strVal val="visible"/>
                                      </p:to>
                                    </p:set>
                                    <p:anim calcmode="lin" valueType="num">
                                      <p:cBhvr additive="base">
                                        <p:cTn id="17" dur="500" fill="hold"/>
                                        <p:tgtEl>
                                          <p:spTgt spid="258"/>
                                        </p:tgtEl>
                                        <p:attrNameLst>
                                          <p:attrName>ppt_x</p:attrName>
                                        </p:attrNameLst>
                                      </p:cBhvr>
                                      <p:tavLst>
                                        <p:tav tm="0">
                                          <p:val>
                                            <p:strVal val="#ppt_x"/>
                                          </p:val>
                                        </p:tav>
                                        <p:tav tm="100000">
                                          <p:val>
                                            <p:strVal val="#ppt_x"/>
                                          </p:val>
                                        </p:tav>
                                      </p:tavLst>
                                    </p:anim>
                                    <p:anim calcmode="lin" valueType="num">
                                      <p:cBhvr additive="base">
                                        <p:cTn id="18" dur="500" fill="hold"/>
                                        <p:tgtEl>
                                          <p:spTgt spid="25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82">
                                            <p:txEl>
                                              <p:pRg st="0" end="0"/>
                                            </p:txEl>
                                          </p:spTgt>
                                        </p:tgtEl>
                                        <p:attrNameLst>
                                          <p:attrName>style.visibility</p:attrName>
                                        </p:attrNameLst>
                                      </p:cBhvr>
                                      <p:to>
                                        <p:strVal val="visible"/>
                                      </p:to>
                                    </p:set>
                                    <p:animEffect transition="in" filter="barn(inVertical)">
                                      <p:cBhvr>
                                        <p:cTn id="23" dur="500"/>
                                        <p:tgtEl>
                                          <p:spTgt spid="18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55"/>
                                        </p:tgtEl>
                                        <p:attrNameLst>
                                          <p:attrName>style.visibility</p:attrName>
                                        </p:attrNameLst>
                                      </p:cBhvr>
                                      <p:to>
                                        <p:strVal val="visible"/>
                                      </p:to>
                                    </p:set>
                                    <p:animEffect transition="in" filter="fade">
                                      <p:cBhvr>
                                        <p:cTn id="28" dur="500"/>
                                        <p:tgtEl>
                                          <p:spTgt spid="35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53"/>
                                        </p:tgtEl>
                                        <p:attrNameLst>
                                          <p:attrName>style.visibility</p:attrName>
                                        </p:attrNameLst>
                                      </p:cBhvr>
                                      <p:to>
                                        <p:strVal val="visible"/>
                                      </p:to>
                                    </p:set>
                                    <p:anim calcmode="lin" valueType="num">
                                      <p:cBhvr additive="base">
                                        <p:cTn id="33" dur="500" fill="hold"/>
                                        <p:tgtEl>
                                          <p:spTgt spid="353"/>
                                        </p:tgtEl>
                                        <p:attrNameLst>
                                          <p:attrName>ppt_x</p:attrName>
                                        </p:attrNameLst>
                                      </p:cBhvr>
                                      <p:tavLst>
                                        <p:tav tm="0">
                                          <p:val>
                                            <p:strVal val="#ppt_x"/>
                                          </p:val>
                                        </p:tav>
                                        <p:tav tm="100000">
                                          <p:val>
                                            <p:strVal val="#ppt_x"/>
                                          </p:val>
                                        </p:tav>
                                      </p:tavLst>
                                    </p:anim>
                                    <p:anim calcmode="lin" valueType="num">
                                      <p:cBhvr additive="base">
                                        <p:cTn id="34" dur="500" fill="hold"/>
                                        <p:tgtEl>
                                          <p:spTgt spid="35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84">
                                            <p:txEl>
                                              <p:pRg st="0" end="0"/>
                                            </p:txEl>
                                          </p:spTgt>
                                        </p:tgtEl>
                                        <p:attrNameLst>
                                          <p:attrName>style.visibility</p:attrName>
                                        </p:attrNameLst>
                                      </p:cBhvr>
                                      <p:to>
                                        <p:strVal val="visible"/>
                                      </p:to>
                                    </p:set>
                                    <p:animEffect transition="in" filter="barn(inVertical)">
                                      <p:cBhvr>
                                        <p:cTn id="39" dur="500"/>
                                        <p:tgtEl>
                                          <p:spTgt spid="184">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05"/>
                                        </p:tgtEl>
                                        <p:attrNameLst>
                                          <p:attrName>style.visibility</p:attrName>
                                        </p:attrNameLst>
                                      </p:cBhvr>
                                      <p:to>
                                        <p:strVal val="visible"/>
                                      </p:to>
                                    </p:set>
                                    <p:animEffect transition="in" filter="fade">
                                      <p:cBhvr>
                                        <p:cTn id="44" dur="500"/>
                                        <p:tgtEl>
                                          <p:spTgt spid="405"/>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59"/>
                                        </p:tgtEl>
                                        <p:attrNameLst>
                                          <p:attrName>style.visibility</p:attrName>
                                        </p:attrNameLst>
                                      </p:cBhvr>
                                      <p:to>
                                        <p:strVal val="visible"/>
                                      </p:to>
                                    </p:set>
                                    <p:anim calcmode="lin" valueType="num">
                                      <p:cBhvr additive="base">
                                        <p:cTn id="49" dur="500" fill="hold"/>
                                        <p:tgtEl>
                                          <p:spTgt spid="259"/>
                                        </p:tgtEl>
                                        <p:attrNameLst>
                                          <p:attrName>ppt_x</p:attrName>
                                        </p:attrNameLst>
                                      </p:cBhvr>
                                      <p:tavLst>
                                        <p:tav tm="0">
                                          <p:val>
                                            <p:strVal val="#ppt_x"/>
                                          </p:val>
                                        </p:tav>
                                        <p:tav tm="100000">
                                          <p:val>
                                            <p:strVal val="#ppt_x"/>
                                          </p:val>
                                        </p:tav>
                                      </p:tavLst>
                                    </p:anim>
                                    <p:anim calcmode="lin" valueType="num">
                                      <p:cBhvr additive="base">
                                        <p:cTn id="50"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183">
                                            <p:txEl>
                                              <p:pRg st="0" end="0"/>
                                            </p:txEl>
                                          </p:spTgt>
                                        </p:tgtEl>
                                        <p:attrNameLst>
                                          <p:attrName>style.visibility</p:attrName>
                                        </p:attrNameLst>
                                      </p:cBhvr>
                                      <p:to>
                                        <p:strVal val="visible"/>
                                      </p:to>
                                    </p:set>
                                    <p:animEffect transition="in" filter="barn(inVertical)">
                                      <p:cBhvr>
                                        <p:cTn id="55" dur="500"/>
                                        <p:tgtEl>
                                          <p:spTgt spid="1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build="p"/>
      <p:bldP spid="183" grpId="0" build="p"/>
      <p:bldP spid="184" grpId="0" build="p"/>
      <p:bldP spid="186" grpId="0"/>
      <p:bldP spid="40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000" y="0"/>
            <a:ext cx="7704000" cy="4710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P</a:t>
            </a:r>
            <a:r>
              <a:rPr lang="en" sz="4000" dirty="0"/>
              <a:t>roject structure</a:t>
            </a:r>
            <a:endParaRPr sz="4000" dirty="0"/>
          </a:p>
        </p:txBody>
      </p:sp>
      <p:pic>
        <p:nvPicPr>
          <p:cNvPr id="6" name="Picture 5" descr="Diagram&#10;&#10;Description automatically generated">
            <a:extLst>
              <a:ext uri="{FF2B5EF4-FFF2-40B4-BE49-F238E27FC236}">
                <a16:creationId xmlns:a16="http://schemas.microsoft.com/office/drawing/2014/main" id="{6B34BABC-A2CC-49D5-AEAE-D33C7B6007A6}"/>
              </a:ext>
            </a:extLst>
          </p:cNvPr>
          <p:cNvPicPr>
            <a:picLocks noChangeAspect="1"/>
          </p:cNvPicPr>
          <p:nvPr/>
        </p:nvPicPr>
        <p:blipFill>
          <a:blip r:embed="rId4"/>
          <a:stretch>
            <a:fillRect/>
          </a:stretch>
        </p:blipFill>
        <p:spPr>
          <a:xfrm>
            <a:off x="79830" y="587828"/>
            <a:ext cx="9064170" cy="45556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500"/>
                                        <p:tgtEl>
                                          <p:spTgt spid="40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432821"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Flow chart</a:t>
            </a:r>
            <a:endParaRPr sz="4000" dirty="0"/>
          </a:p>
        </p:txBody>
      </p:sp>
      <p:pic>
        <p:nvPicPr>
          <p:cNvPr id="5146" name="Picture 26">
            <a:extLst>
              <a:ext uri="{FF2B5EF4-FFF2-40B4-BE49-F238E27FC236}">
                <a16:creationId xmlns:a16="http://schemas.microsoft.com/office/drawing/2014/main" id="{DFA0353C-F016-4411-AEAF-ED59C8C9DC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2700"/>
            <a:ext cx="9144001" cy="4570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500"/>
                                        <p:tgtEl>
                                          <p:spTgt spid="6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6"/>
                                        </p:tgtEl>
                                        <p:attrNameLst>
                                          <p:attrName>style.visibility</p:attrName>
                                        </p:attrNameLst>
                                      </p:cBhvr>
                                      <p:to>
                                        <p:strVal val="visible"/>
                                      </p:to>
                                    </p:set>
                                    <p:animEffect transition="in" filter="fade">
                                      <p:cBhvr>
                                        <p:cTn id="12"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719900" y="29929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Flow chart</a:t>
            </a:r>
            <a:endParaRPr sz="4000" dirty="0"/>
          </a:p>
        </p:txBody>
      </p:sp>
      <p:pic>
        <p:nvPicPr>
          <p:cNvPr id="8194" name="Picture 2">
            <a:extLst>
              <a:ext uri="{FF2B5EF4-FFF2-40B4-BE49-F238E27FC236}">
                <a16:creationId xmlns:a16="http://schemas.microsoft.com/office/drawing/2014/main" id="{973B485C-35AA-433C-B7C9-38217E0C8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8" y="1143000"/>
            <a:ext cx="8240711"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92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1000"/>
                                        <p:tgtEl>
                                          <p:spTgt spid="652"/>
                                        </p:tgtEl>
                                      </p:cBhvr>
                                    </p:animEffect>
                                    <p:anim calcmode="lin" valueType="num">
                                      <p:cBhvr>
                                        <p:cTn id="8" dur="1000" fill="hold"/>
                                        <p:tgtEl>
                                          <p:spTgt spid="652"/>
                                        </p:tgtEl>
                                        <p:attrNameLst>
                                          <p:attrName>ppt_x</p:attrName>
                                        </p:attrNameLst>
                                      </p:cBhvr>
                                      <p:tavLst>
                                        <p:tav tm="0">
                                          <p:val>
                                            <p:strVal val="#ppt_x"/>
                                          </p:val>
                                        </p:tav>
                                        <p:tav tm="100000">
                                          <p:val>
                                            <p:strVal val="#ppt_x"/>
                                          </p:val>
                                        </p:tav>
                                      </p:tavLst>
                                    </p:anim>
                                    <p:anim calcmode="lin" valueType="num">
                                      <p:cBhvr>
                                        <p:cTn id="9" dur="1000" fill="hold"/>
                                        <p:tgtEl>
                                          <p:spTgt spid="6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194"/>
                                        </p:tgtEl>
                                        <p:attrNameLst>
                                          <p:attrName>style.visibility</p:attrName>
                                        </p:attrNameLst>
                                      </p:cBhvr>
                                      <p:to>
                                        <p:strVal val="visible"/>
                                      </p:to>
                                    </p:set>
                                    <p:animEffect transition="in" filter="fade">
                                      <p:cBhvr>
                                        <p:cTn id="14"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719900" y="29929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Flow chart</a:t>
            </a:r>
            <a:endParaRPr sz="4000" dirty="0"/>
          </a:p>
        </p:txBody>
      </p:sp>
      <p:pic>
        <p:nvPicPr>
          <p:cNvPr id="9220" name="Picture 4">
            <a:extLst>
              <a:ext uri="{FF2B5EF4-FFF2-40B4-BE49-F238E27FC236}">
                <a16:creationId xmlns:a16="http://schemas.microsoft.com/office/drawing/2014/main" id="{F06F2DDE-8D29-4AB9-A471-1C6B9AC4D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71997"/>
            <a:ext cx="9144000" cy="406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29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500"/>
                                        <p:tgtEl>
                                          <p:spTgt spid="6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20"/>
                                        </p:tgtEl>
                                        <p:attrNameLst>
                                          <p:attrName>style.visibility</p:attrName>
                                        </p:attrNameLst>
                                      </p:cBhvr>
                                      <p:to>
                                        <p:strVal val="visible"/>
                                      </p:to>
                                    </p:set>
                                    <p:animEffect transition="in" filter="fade">
                                      <p:cBhvr>
                                        <p:cTn id="12"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511713" y="1452625"/>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3000" dirty="0"/>
              <a:t>I</a:t>
            </a:r>
            <a:r>
              <a:rPr lang="en" sz="3000" dirty="0"/>
              <a:t>ntroduction</a:t>
            </a:r>
            <a:endParaRPr sz="3000" dirty="0"/>
          </a:p>
        </p:txBody>
      </p:sp>
      <p:sp>
        <p:nvSpPr>
          <p:cNvPr id="116" name="Google Shape;116;p26"/>
          <p:cNvSpPr txBox="1">
            <a:spLocks noGrp="1"/>
          </p:cNvSpPr>
          <p:nvPr>
            <p:ph type="subTitle" idx="1"/>
          </p:nvPr>
        </p:nvSpPr>
        <p:spPr>
          <a:xfrm>
            <a:off x="1424634" y="1799088"/>
            <a:ext cx="2700795" cy="754699"/>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2400" dirty="0"/>
              <a:t>D</a:t>
            </a:r>
            <a:r>
              <a:rPr lang="en" sz="2400" dirty="0"/>
              <a:t>iscussing the main idea of the project.</a:t>
            </a:r>
            <a:endParaRPr sz="2400" dirty="0"/>
          </a:p>
        </p:txBody>
      </p:sp>
      <p:sp>
        <p:nvSpPr>
          <p:cNvPr id="117" name="Google Shape;117;p26"/>
          <p:cNvSpPr txBox="1">
            <a:spLocks noGrp="1"/>
          </p:cNvSpPr>
          <p:nvPr>
            <p:ph type="title" idx="2"/>
          </p:nvPr>
        </p:nvSpPr>
        <p:spPr>
          <a:xfrm>
            <a:off x="4845487" y="1455263"/>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3000" dirty="0"/>
              <a:t>Our project</a:t>
            </a:r>
            <a:endParaRPr sz="3000" dirty="0"/>
          </a:p>
        </p:txBody>
      </p:sp>
      <p:sp>
        <p:nvSpPr>
          <p:cNvPr id="118" name="Google Shape;118;p26"/>
          <p:cNvSpPr txBox="1">
            <a:spLocks noGrp="1"/>
          </p:cNvSpPr>
          <p:nvPr>
            <p:ph type="subTitle" idx="3"/>
          </p:nvPr>
        </p:nvSpPr>
        <p:spPr>
          <a:xfrm>
            <a:off x="4845486" y="1782238"/>
            <a:ext cx="3001335"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2400" dirty="0"/>
              <a:t>Discussing what we do till now in our project</a:t>
            </a:r>
            <a:endParaRPr sz="2400" dirty="0"/>
          </a:p>
        </p:txBody>
      </p:sp>
      <p:sp>
        <p:nvSpPr>
          <p:cNvPr id="119" name="Google Shape;119;p26"/>
          <p:cNvSpPr txBox="1">
            <a:spLocks noGrp="1"/>
          </p:cNvSpPr>
          <p:nvPr>
            <p:ph type="title" idx="4"/>
          </p:nvPr>
        </p:nvSpPr>
        <p:spPr>
          <a:xfrm>
            <a:off x="2768313" y="2877450"/>
            <a:ext cx="2707454"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3000" dirty="0"/>
              <a:t>P</a:t>
            </a:r>
            <a:r>
              <a:rPr lang="en" sz="3000" dirty="0"/>
              <a:t>revious work</a:t>
            </a:r>
            <a:endParaRPr sz="3000" dirty="0"/>
          </a:p>
        </p:txBody>
      </p:sp>
      <p:sp>
        <p:nvSpPr>
          <p:cNvPr id="120" name="Google Shape;120;p26"/>
          <p:cNvSpPr txBox="1">
            <a:spLocks noGrp="1"/>
          </p:cNvSpPr>
          <p:nvPr>
            <p:ph type="subTitle" idx="5"/>
          </p:nvPr>
        </p:nvSpPr>
        <p:spPr>
          <a:xfrm>
            <a:off x="2768312" y="3204400"/>
            <a:ext cx="4768562"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2400" dirty="0"/>
              <a:t>P</a:t>
            </a:r>
            <a:r>
              <a:rPr lang="en" sz="2400" dirty="0"/>
              <a:t>revious implementation of the idea</a:t>
            </a:r>
            <a:endParaRPr sz="2400" dirty="0"/>
          </a:p>
        </p:txBody>
      </p:sp>
      <p:sp>
        <p:nvSpPr>
          <p:cNvPr id="123" name="Google Shape;123;p26"/>
          <p:cNvSpPr txBox="1">
            <a:spLocks noGrp="1"/>
          </p:cNvSpPr>
          <p:nvPr>
            <p:ph type="title" idx="8"/>
          </p:nvPr>
        </p:nvSpPr>
        <p:spPr>
          <a:xfrm>
            <a:off x="1959337" y="316430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dirty="0"/>
              <a:t>02</a:t>
            </a:r>
            <a:endParaRPr sz="3000" dirty="0"/>
          </a:p>
        </p:txBody>
      </p:sp>
      <p:sp>
        <p:nvSpPr>
          <p:cNvPr id="124" name="Google Shape;124;p26"/>
          <p:cNvSpPr txBox="1">
            <a:spLocks noGrp="1"/>
          </p:cNvSpPr>
          <p:nvPr>
            <p:ph type="title" idx="9"/>
          </p:nvPr>
        </p:nvSpPr>
        <p:spPr>
          <a:xfrm>
            <a:off x="704337" y="17303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dirty="0"/>
              <a:t>01</a:t>
            </a:r>
            <a:endParaRPr sz="3000" dirty="0"/>
          </a:p>
        </p:txBody>
      </p:sp>
      <p:sp>
        <p:nvSpPr>
          <p:cNvPr id="126" name="Google Shape;126;p26"/>
          <p:cNvSpPr txBox="1">
            <a:spLocks noGrp="1"/>
          </p:cNvSpPr>
          <p:nvPr>
            <p:ph type="title" idx="14"/>
          </p:nvPr>
        </p:nvSpPr>
        <p:spPr>
          <a:xfrm>
            <a:off x="4004890" y="1724778"/>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dirty="0"/>
              <a:t>03</a:t>
            </a:r>
            <a:endParaRPr sz="3000" dirty="0"/>
          </a:p>
        </p:txBody>
      </p:sp>
      <p:cxnSp>
        <p:nvCxnSpPr>
          <p:cNvPr id="127" name="Google Shape;127;p26"/>
          <p:cNvCxnSpPr/>
          <p:nvPr/>
        </p:nvCxnSpPr>
        <p:spPr>
          <a:xfrm>
            <a:off x="2635538" y="2983650"/>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p:nvPr/>
        </p:nvCxnSpPr>
        <p:spPr>
          <a:xfrm>
            <a:off x="4725188" y="1620228"/>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380538" y="1620228"/>
            <a:ext cx="0" cy="630600"/>
          </a:xfrm>
          <a:prstGeom prst="straightConnector1">
            <a:avLst/>
          </a:prstGeom>
          <a:noFill/>
          <a:ln w="19050" cap="flat" cmpd="sng">
            <a:solidFill>
              <a:schemeClr val="lt2"/>
            </a:solidFill>
            <a:prstDash val="solid"/>
            <a:round/>
            <a:headEnd type="oval" w="med" len="med"/>
            <a:tailEnd type="oval" w="med" len="med"/>
          </a:ln>
        </p:spPr>
      </p:cxnSp>
      <p:sp>
        <p:nvSpPr>
          <p:cNvPr id="2" name="TextBox 1">
            <a:extLst>
              <a:ext uri="{FF2B5EF4-FFF2-40B4-BE49-F238E27FC236}">
                <a16:creationId xmlns:a16="http://schemas.microsoft.com/office/drawing/2014/main" id="{FAF84E9B-6506-4435-800C-1C8FE1C61A6A}"/>
              </a:ext>
            </a:extLst>
          </p:cNvPr>
          <p:cNvSpPr txBox="1"/>
          <p:nvPr/>
        </p:nvSpPr>
        <p:spPr>
          <a:xfrm>
            <a:off x="244550" y="159488"/>
            <a:ext cx="2921214" cy="880062"/>
          </a:xfrm>
          <a:prstGeom prst="rect">
            <a:avLst/>
          </a:prstGeom>
          <a:noFill/>
        </p:spPr>
        <p:txBody>
          <a:bodyPr wrap="square" rtlCol="0">
            <a:spAutoFit/>
          </a:bodyPr>
          <a:lstStyle/>
          <a:p>
            <a:r>
              <a:rPr lang="en-US" sz="5000" dirty="0">
                <a:solidFill>
                  <a:srgbClr val="F8F8F8"/>
                </a:solidFill>
              </a:rPr>
              <a:t>Contain: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fill="hold"/>
                                        <p:tgtEl>
                                          <p:spTgt spid="115"/>
                                        </p:tgtEl>
                                        <p:attrNameLst>
                                          <p:attrName>ppt_x</p:attrName>
                                        </p:attrNameLst>
                                      </p:cBhvr>
                                      <p:tavLst>
                                        <p:tav tm="0">
                                          <p:val>
                                            <p:strVal val="#ppt_x"/>
                                          </p:val>
                                        </p:tav>
                                        <p:tav tm="100000">
                                          <p:val>
                                            <p:strVal val="#ppt_x"/>
                                          </p:val>
                                        </p:tav>
                                      </p:tavLst>
                                    </p:anim>
                                    <p:anim calcmode="lin" valueType="num">
                                      <p:cBhvr additive="base">
                                        <p:cTn id="8" dur="500" fill="hold"/>
                                        <p:tgtEl>
                                          <p:spTgt spid="1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xEl>
                                              <p:pRg st="0" end="0"/>
                                            </p:txEl>
                                          </p:spTgt>
                                        </p:tgtEl>
                                        <p:attrNameLst>
                                          <p:attrName>style.visibility</p:attrName>
                                        </p:attrNameLst>
                                      </p:cBhvr>
                                      <p:to>
                                        <p:strVal val="visible"/>
                                      </p:to>
                                    </p:set>
                                    <p:anim calcmode="lin" valueType="num">
                                      <p:cBhvr additive="base">
                                        <p:cTn id="11" dur="500" fill="hold"/>
                                        <p:tgtEl>
                                          <p:spTgt spid="11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6">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4"/>
                                        </p:tgtEl>
                                        <p:attrNameLst>
                                          <p:attrName>style.visibility</p:attrName>
                                        </p:attrNameLst>
                                      </p:cBhvr>
                                      <p:to>
                                        <p:strVal val="visible"/>
                                      </p:to>
                                    </p:set>
                                    <p:anim calcmode="lin" valueType="num">
                                      <p:cBhvr additive="base">
                                        <p:cTn id="15" dur="500" fill="hold"/>
                                        <p:tgtEl>
                                          <p:spTgt spid="124"/>
                                        </p:tgtEl>
                                        <p:attrNameLst>
                                          <p:attrName>ppt_x</p:attrName>
                                        </p:attrNameLst>
                                      </p:cBhvr>
                                      <p:tavLst>
                                        <p:tav tm="0">
                                          <p:val>
                                            <p:strVal val="#ppt_x"/>
                                          </p:val>
                                        </p:tav>
                                        <p:tav tm="100000">
                                          <p:val>
                                            <p:strVal val="#ppt_x"/>
                                          </p:val>
                                        </p:tav>
                                      </p:tavLst>
                                    </p:anim>
                                    <p:anim calcmode="lin" valueType="num">
                                      <p:cBhvr additive="base">
                                        <p:cTn id="16" dur="500" fill="hold"/>
                                        <p:tgtEl>
                                          <p:spTgt spid="12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500" fill="hold"/>
                                        <p:tgtEl>
                                          <p:spTgt spid="130"/>
                                        </p:tgtEl>
                                        <p:attrNameLst>
                                          <p:attrName>ppt_x</p:attrName>
                                        </p:attrNameLst>
                                      </p:cBhvr>
                                      <p:tavLst>
                                        <p:tav tm="0">
                                          <p:val>
                                            <p:strVal val="#ppt_x"/>
                                          </p:val>
                                        </p:tav>
                                        <p:tav tm="100000">
                                          <p:val>
                                            <p:strVal val="#ppt_x"/>
                                          </p:val>
                                        </p:tav>
                                      </p:tavLst>
                                    </p:anim>
                                    <p:anim calcmode="lin" valueType="num">
                                      <p:cBhvr additive="base">
                                        <p:cTn id="20"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9"/>
                                        </p:tgtEl>
                                        <p:attrNameLst>
                                          <p:attrName>style.visibility</p:attrName>
                                        </p:attrNameLst>
                                      </p:cBhvr>
                                      <p:to>
                                        <p:strVal val="visible"/>
                                      </p:to>
                                    </p:set>
                                    <p:anim calcmode="lin" valueType="num">
                                      <p:cBhvr additive="base">
                                        <p:cTn id="25" dur="500" fill="hold"/>
                                        <p:tgtEl>
                                          <p:spTgt spid="119"/>
                                        </p:tgtEl>
                                        <p:attrNameLst>
                                          <p:attrName>ppt_x</p:attrName>
                                        </p:attrNameLst>
                                      </p:cBhvr>
                                      <p:tavLst>
                                        <p:tav tm="0">
                                          <p:val>
                                            <p:strVal val="#ppt_x"/>
                                          </p:val>
                                        </p:tav>
                                        <p:tav tm="100000">
                                          <p:val>
                                            <p:strVal val="#ppt_x"/>
                                          </p:val>
                                        </p:tav>
                                      </p:tavLst>
                                    </p:anim>
                                    <p:anim calcmode="lin" valueType="num">
                                      <p:cBhvr additive="base">
                                        <p:cTn id="26" dur="500" fill="hold"/>
                                        <p:tgtEl>
                                          <p:spTgt spid="11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0">
                                            <p:txEl>
                                              <p:pRg st="0" end="0"/>
                                            </p:txEl>
                                          </p:spTgt>
                                        </p:tgtEl>
                                        <p:attrNameLst>
                                          <p:attrName>style.visibility</p:attrName>
                                        </p:attrNameLst>
                                      </p:cBhvr>
                                      <p:to>
                                        <p:strVal val="visible"/>
                                      </p:to>
                                    </p:set>
                                    <p:anim calcmode="lin" valueType="num">
                                      <p:cBhvr additive="base">
                                        <p:cTn id="29" dur="500" fill="hold"/>
                                        <p:tgtEl>
                                          <p:spTgt spid="12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0">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3"/>
                                        </p:tgtEl>
                                        <p:attrNameLst>
                                          <p:attrName>style.visibility</p:attrName>
                                        </p:attrNameLst>
                                      </p:cBhvr>
                                      <p:to>
                                        <p:strVal val="visible"/>
                                      </p:to>
                                    </p:set>
                                    <p:anim calcmode="lin" valueType="num">
                                      <p:cBhvr additive="base">
                                        <p:cTn id="33" dur="500" fill="hold"/>
                                        <p:tgtEl>
                                          <p:spTgt spid="123"/>
                                        </p:tgtEl>
                                        <p:attrNameLst>
                                          <p:attrName>ppt_x</p:attrName>
                                        </p:attrNameLst>
                                      </p:cBhvr>
                                      <p:tavLst>
                                        <p:tav tm="0">
                                          <p:val>
                                            <p:strVal val="#ppt_x"/>
                                          </p:val>
                                        </p:tav>
                                        <p:tav tm="100000">
                                          <p:val>
                                            <p:strVal val="#ppt_x"/>
                                          </p:val>
                                        </p:tav>
                                      </p:tavLst>
                                    </p:anim>
                                    <p:anim calcmode="lin" valueType="num">
                                      <p:cBhvr additive="base">
                                        <p:cTn id="34" dur="500" fill="hold"/>
                                        <p:tgtEl>
                                          <p:spTgt spid="12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7"/>
                                        </p:tgtEl>
                                        <p:attrNameLst>
                                          <p:attrName>style.visibility</p:attrName>
                                        </p:attrNameLst>
                                      </p:cBhvr>
                                      <p:to>
                                        <p:strVal val="visible"/>
                                      </p:to>
                                    </p:set>
                                    <p:anim calcmode="lin" valueType="num">
                                      <p:cBhvr additive="base">
                                        <p:cTn id="37" dur="500" fill="hold"/>
                                        <p:tgtEl>
                                          <p:spTgt spid="127"/>
                                        </p:tgtEl>
                                        <p:attrNameLst>
                                          <p:attrName>ppt_x</p:attrName>
                                        </p:attrNameLst>
                                      </p:cBhvr>
                                      <p:tavLst>
                                        <p:tav tm="0">
                                          <p:val>
                                            <p:strVal val="#ppt_x"/>
                                          </p:val>
                                        </p:tav>
                                        <p:tav tm="100000">
                                          <p:val>
                                            <p:strVal val="#ppt_x"/>
                                          </p:val>
                                        </p:tav>
                                      </p:tavLst>
                                    </p:anim>
                                    <p:anim calcmode="lin" valueType="num">
                                      <p:cBhvr additive="base">
                                        <p:cTn id="38"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17"/>
                                        </p:tgtEl>
                                        <p:attrNameLst>
                                          <p:attrName>style.visibility</p:attrName>
                                        </p:attrNameLst>
                                      </p:cBhvr>
                                      <p:to>
                                        <p:strVal val="visible"/>
                                      </p:to>
                                    </p:set>
                                    <p:animEffect transition="in" filter="fade">
                                      <p:cBhvr>
                                        <p:cTn id="43" dur="1000"/>
                                        <p:tgtEl>
                                          <p:spTgt spid="117"/>
                                        </p:tgtEl>
                                      </p:cBhvr>
                                    </p:animEffect>
                                    <p:anim calcmode="lin" valueType="num">
                                      <p:cBhvr>
                                        <p:cTn id="44" dur="1000" fill="hold"/>
                                        <p:tgtEl>
                                          <p:spTgt spid="117"/>
                                        </p:tgtEl>
                                        <p:attrNameLst>
                                          <p:attrName>ppt_x</p:attrName>
                                        </p:attrNameLst>
                                      </p:cBhvr>
                                      <p:tavLst>
                                        <p:tav tm="0">
                                          <p:val>
                                            <p:strVal val="#ppt_x"/>
                                          </p:val>
                                        </p:tav>
                                        <p:tav tm="100000">
                                          <p:val>
                                            <p:strVal val="#ppt_x"/>
                                          </p:val>
                                        </p:tav>
                                      </p:tavLst>
                                    </p:anim>
                                    <p:anim calcmode="lin" valueType="num">
                                      <p:cBhvr>
                                        <p:cTn id="45" dur="1000" fill="hold"/>
                                        <p:tgtEl>
                                          <p:spTgt spid="11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18">
                                            <p:txEl>
                                              <p:pRg st="0" end="0"/>
                                            </p:txEl>
                                          </p:spTgt>
                                        </p:tgtEl>
                                        <p:attrNameLst>
                                          <p:attrName>style.visibility</p:attrName>
                                        </p:attrNameLst>
                                      </p:cBhvr>
                                      <p:to>
                                        <p:strVal val="visible"/>
                                      </p:to>
                                    </p:set>
                                    <p:animEffect transition="in" filter="fade">
                                      <p:cBhvr>
                                        <p:cTn id="48" dur="1000"/>
                                        <p:tgtEl>
                                          <p:spTgt spid="118">
                                            <p:txEl>
                                              <p:pRg st="0" end="0"/>
                                            </p:txEl>
                                          </p:spTgt>
                                        </p:tgtEl>
                                      </p:cBhvr>
                                    </p:animEffect>
                                    <p:anim calcmode="lin" valueType="num">
                                      <p:cBhvr>
                                        <p:cTn id="49" dur="1000" fill="hold"/>
                                        <p:tgtEl>
                                          <p:spTgt spid="118">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118">
                                            <p:txEl>
                                              <p:pRg st="0" end="0"/>
                                            </p:tx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26"/>
                                        </p:tgtEl>
                                        <p:attrNameLst>
                                          <p:attrName>style.visibility</p:attrName>
                                        </p:attrNameLst>
                                      </p:cBhvr>
                                      <p:to>
                                        <p:strVal val="visible"/>
                                      </p:to>
                                    </p:set>
                                    <p:animEffect transition="in" filter="fade">
                                      <p:cBhvr>
                                        <p:cTn id="53" dur="1000"/>
                                        <p:tgtEl>
                                          <p:spTgt spid="126"/>
                                        </p:tgtEl>
                                      </p:cBhvr>
                                    </p:animEffect>
                                    <p:anim calcmode="lin" valueType="num">
                                      <p:cBhvr>
                                        <p:cTn id="54" dur="1000" fill="hold"/>
                                        <p:tgtEl>
                                          <p:spTgt spid="126"/>
                                        </p:tgtEl>
                                        <p:attrNameLst>
                                          <p:attrName>ppt_x</p:attrName>
                                        </p:attrNameLst>
                                      </p:cBhvr>
                                      <p:tavLst>
                                        <p:tav tm="0">
                                          <p:val>
                                            <p:strVal val="#ppt_x"/>
                                          </p:val>
                                        </p:tav>
                                        <p:tav tm="100000">
                                          <p:val>
                                            <p:strVal val="#ppt_x"/>
                                          </p:val>
                                        </p:tav>
                                      </p:tavLst>
                                    </p:anim>
                                    <p:anim calcmode="lin" valueType="num">
                                      <p:cBhvr>
                                        <p:cTn id="55" dur="1000" fill="hold"/>
                                        <p:tgtEl>
                                          <p:spTgt spid="126"/>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28"/>
                                        </p:tgtEl>
                                        <p:attrNameLst>
                                          <p:attrName>style.visibility</p:attrName>
                                        </p:attrNameLst>
                                      </p:cBhvr>
                                      <p:to>
                                        <p:strVal val="visible"/>
                                      </p:to>
                                    </p:set>
                                    <p:animEffect transition="in" filter="fade">
                                      <p:cBhvr>
                                        <p:cTn id="58" dur="1000"/>
                                        <p:tgtEl>
                                          <p:spTgt spid="128"/>
                                        </p:tgtEl>
                                      </p:cBhvr>
                                    </p:animEffect>
                                    <p:anim calcmode="lin" valueType="num">
                                      <p:cBhvr>
                                        <p:cTn id="59" dur="1000" fill="hold"/>
                                        <p:tgtEl>
                                          <p:spTgt spid="128"/>
                                        </p:tgtEl>
                                        <p:attrNameLst>
                                          <p:attrName>ppt_x</p:attrName>
                                        </p:attrNameLst>
                                      </p:cBhvr>
                                      <p:tavLst>
                                        <p:tav tm="0">
                                          <p:val>
                                            <p:strVal val="#ppt_x"/>
                                          </p:val>
                                        </p:tav>
                                        <p:tav tm="100000">
                                          <p:val>
                                            <p:strVal val="#ppt_x"/>
                                          </p:val>
                                        </p:tav>
                                      </p:tavLst>
                                    </p:anim>
                                    <p:anim calcmode="lin" valueType="num">
                                      <p:cBhvr>
                                        <p:cTn id="60"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6" grpId="0" build="p"/>
      <p:bldP spid="117" grpId="0"/>
      <p:bldP spid="118" grpId="0" build="p"/>
      <p:bldP spid="119" grpId="0"/>
      <p:bldP spid="120" grpId="0" build="p"/>
      <p:bldP spid="123" grpId="0"/>
      <p:bldP spid="124" grpId="0"/>
      <p:bldP spid="1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BF318-CD1E-40CE-9475-2F553E5B968C}"/>
              </a:ext>
            </a:extLst>
          </p:cNvPr>
          <p:cNvSpPr>
            <a:spLocks noGrp="1"/>
          </p:cNvSpPr>
          <p:nvPr>
            <p:ph type="title"/>
          </p:nvPr>
        </p:nvSpPr>
        <p:spPr>
          <a:xfrm>
            <a:off x="720000" y="85174"/>
            <a:ext cx="7704000" cy="572700"/>
          </a:xfrm>
        </p:spPr>
        <p:txBody>
          <a:bodyPr/>
          <a:lstStyle/>
          <a:p>
            <a:r>
              <a:rPr lang="en-US" sz="4000" dirty="0"/>
              <a:t>Temperature detection device </a:t>
            </a:r>
          </a:p>
        </p:txBody>
      </p:sp>
      <p:sp>
        <p:nvSpPr>
          <p:cNvPr id="4" name="TextBox 3">
            <a:extLst>
              <a:ext uri="{FF2B5EF4-FFF2-40B4-BE49-F238E27FC236}">
                <a16:creationId xmlns:a16="http://schemas.microsoft.com/office/drawing/2014/main" id="{08DA36B3-3C8C-4426-A6A3-3A9B375DC1BA}"/>
              </a:ext>
            </a:extLst>
          </p:cNvPr>
          <p:cNvSpPr txBox="1"/>
          <p:nvPr/>
        </p:nvSpPr>
        <p:spPr>
          <a:xfrm>
            <a:off x="0" y="1593601"/>
            <a:ext cx="5876691" cy="707886"/>
          </a:xfrm>
          <a:prstGeom prst="rect">
            <a:avLst/>
          </a:prstGeom>
          <a:noFill/>
        </p:spPr>
        <p:txBody>
          <a:bodyPr wrap="square">
            <a:spAutoFit/>
          </a:bodyPr>
          <a:lstStyle/>
          <a:p>
            <a:r>
              <a:rPr lang="en-US" sz="2000" dirty="0">
                <a:solidFill>
                  <a:srgbClr val="F8F8F8"/>
                </a:solidFill>
                <a:latin typeface="Times New Roman" panose="02020603050405020304" pitchFamily="18" charset="0"/>
                <a:cs typeface="Times New Roman" panose="02020603050405020304" pitchFamily="18" charset="0"/>
              </a:rPr>
              <a:t>1- </a:t>
            </a:r>
            <a:r>
              <a:rPr lang="en-US" sz="2000" b="1" dirty="0">
                <a:solidFill>
                  <a:srgbClr val="F8F8F8"/>
                </a:solidFill>
                <a:latin typeface="Times New Roman" panose="02020603050405020304" pitchFamily="18" charset="0"/>
                <a:cs typeface="Times New Roman" panose="02020603050405020304" pitchFamily="18" charset="0"/>
              </a:rPr>
              <a:t>Raspberry pi 4 </a:t>
            </a:r>
            <a:r>
              <a:rPr lang="en-US" sz="2000" dirty="0">
                <a:solidFill>
                  <a:srgbClr val="F8F8F8"/>
                </a:solidFill>
                <a:latin typeface="Times New Roman" panose="02020603050405020304" pitchFamily="18" charset="0"/>
                <a:cs typeface="Times New Roman" panose="02020603050405020304" pitchFamily="18" charset="0"/>
              </a:rPr>
              <a:t>: the main bored in this project that  </a:t>
            </a:r>
          </a:p>
          <a:p>
            <a:r>
              <a:rPr lang="en-US" sz="2000" dirty="0">
                <a:solidFill>
                  <a:srgbClr val="F8F8F8"/>
                </a:solidFill>
                <a:latin typeface="Times New Roman" panose="02020603050405020304" pitchFamily="18" charset="0"/>
                <a:cs typeface="Times New Roman" panose="02020603050405020304" pitchFamily="18" charset="0"/>
              </a:rPr>
              <a:t>     will control and connect the other component</a:t>
            </a:r>
          </a:p>
        </p:txBody>
      </p:sp>
      <p:pic>
        <p:nvPicPr>
          <p:cNvPr id="2052" name="Picture 4" descr="Raspberry Pi Camera Module V2.1 Raspberry Pi | Raspberry Pi, Camera Module  , CSI-2 with 3280 x 2464 pixels Resolution | 913-2664 | RS Components">
            <a:extLst>
              <a:ext uri="{FF2B5EF4-FFF2-40B4-BE49-F238E27FC236}">
                <a16:creationId xmlns:a16="http://schemas.microsoft.com/office/drawing/2014/main" id="{3613F108-E6A0-4922-9348-CDFFE06296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6526" y="4072270"/>
            <a:ext cx="2166589" cy="10117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ntactless mlx90614 حساس حرارة عن بعد الوايلي - OLX Egypt">
            <a:extLst>
              <a:ext uri="{FF2B5EF4-FFF2-40B4-BE49-F238E27FC236}">
                <a16:creationId xmlns:a16="http://schemas.microsoft.com/office/drawing/2014/main" id="{83889519-6F21-415B-ADBA-298175126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6526" y="2673480"/>
            <a:ext cx="2166589" cy="1093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aspberry Pi 4 Model B 8GB RAM - Raspberry Pi 4 8G| UGE Electronics Store  Egypt">
            <a:extLst>
              <a:ext uri="{FF2B5EF4-FFF2-40B4-BE49-F238E27FC236}">
                <a16:creationId xmlns:a16="http://schemas.microsoft.com/office/drawing/2014/main" id="{156AFC28-90A1-4368-B3C0-2B7A2FC036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6527" y="1274689"/>
            <a:ext cx="2166588" cy="10936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CE53942-217E-42AC-8824-27B32F646901}"/>
              </a:ext>
            </a:extLst>
          </p:cNvPr>
          <p:cNvSpPr txBox="1"/>
          <p:nvPr/>
        </p:nvSpPr>
        <p:spPr>
          <a:xfrm>
            <a:off x="0" y="2705729"/>
            <a:ext cx="5876691" cy="707886"/>
          </a:xfrm>
          <a:prstGeom prst="rect">
            <a:avLst/>
          </a:prstGeom>
          <a:noFill/>
        </p:spPr>
        <p:txBody>
          <a:bodyPr wrap="square">
            <a:spAutoFit/>
          </a:bodyPr>
          <a:lstStyle/>
          <a:p>
            <a:r>
              <a:rPr lang="en-US" sz="2000" dirty="0">
                <a:solidFill>
                  <a:srgbClr val="F8F8F8"/>
                </a:solidFill>
                <a:latin typeface="Times New Roman" panose="02020603050405020304" pitchFamily="18" charset="0"/>
                <a:cs typeface="Times New Roman" panose="02020603050405020304" pitchFamily="18" charset="0"/>
              </a:rPr>
              <a:t>2- </a:t>
            </a:r>
            <a:r>
              <a:rPr lang="en-US" sz="2000" b="1" dirty="0">
                <a:solidFill>
                  <a:srgbClr val="F8F8F8"/>
                </a:solidFill>
                <a:latin typeface="Times New Roman" panose="02020603050405020304" pitchFamily="18" charset="0"/>
                <a:cs typeface="Times New Roman" panose="02020603050405020304" pitchFamily="18" charset="0"/>
              </a:rPr>
              <a:t>MLX90614: </a:t>
            </a:r>
            <a:r>
              <a:rPr lang="en-US" sz="2000" dirty="0">
                <a:solidFill>
                  <a:srgbClr val="F8F8F8"/>
                </a:solidFill>
                <a:latin typeface="Times New Roman" panose="02020603050405020304" pitchFamily="18" charset="0"/>
                <a:cs typeface="Times New Roman" panose="02020603050405020304" pitchFamily="18" charset="0"/>
              </a:rPr>
              <a:t>it is temperature sensor that will detect </a:t>
            </a:r>
          </a:p>
          <a:p>
            <a:r>
              <a:rPr lang="en-US" sz="2000" dirty="0">
                <a:solidFill>
                  <a:srgbClr val="F8F8F8"/>
                </a:solidFill>
                <a:latin typeface="Times New Roman" panose="02020603050405020304" pitchFamily="18" charset="0"/>
                <a:cs typeface="Times New Roman" panose="02020603050405020304" pitchFamily="18" charset="0"/>
              </a:rPr>
              <a:t>     if the member temperature is normal or not</a:t>
            </a:r>
          </a:p>
        </p:txBody>
      </p:sp>
      <p:sp>
        <p:nvSpPr>
          <p:cNvPr id="10" name="TextBox 9">
            <a:extLst>
              <a:ext uri="{FF2B5EF4-FFF2-40B4-BE49-F238E27FC236}">
                <a16:creationId xmlns:a16="http://schemas.microsoft.com/office/drawing/2014/main" id="{0102C8AC-455B-4DB8-9692-41A2C48B89A4}"/>
              </a:ext>
            </a:extLst>
          </p:cNvPr>
          <p:cNvSpPr txBox="1"/>
          <p:nvPr/>
        </p:nvSpPr>
        <p:spPr>
          <a:xfrm>
            <a:off x="52035" y="3817857"/>
            <a:ext cx="5130208" cy="1015663"/>
          </a:xfrm>
          <a:prstGeom prst="rect">
            <a:avLst/>
          </a:prstGeom>
          <a:noFill/>
        </p:spPr>
        <p:txBody>
          <a:bodyPr wrap="square">
            <a:spAutoFit/>
          </a:bodyPr>
          <a:lstStyle/>
          <a:p>
            <a:r>
              <a:rPr lang="en-US" sz="2000" dirty="0">
                <a:solidFill>
                  <a:srgbClr val="F8F8F8"/>
                </a:solidFill>
                <a:latin typeface="Times New Roman" panose="02020603050405020304" pitchFamily="18" charset="0"/>
                <a:cs typeface="Times New Roman" panose="02020603050405020304" pitchFamily="18" charset="0"/>
              </a:rPr>
              <a:t>3-</a:t>
            </a:r>
            <a:r>
              <a:rPr lang="en-US" sz="2000" b="1" dirty="0">
                <a:solidFill>
                  <a:srgbClr val="F8F8F8"/>
                </a:solidFill>
                <a:latin typeface="Times New Roman" panose="02020603050405020304" pitchFamily="18" charset="0"/>
                <a:cs typeface="Times New Roman" panose="02020603050405020304" pitchFamily="18" charset="0"/>
              </a:rPr>
              <a:t>Camera module for raspberry pi: </a:t>
            </a:r>
            <a:r>
              <a:rPr lang="en-US" sz="2000" dirty="0">
                <a:solidFill>
                  <a:srgbClr val="F8F8F8"/>
                </a:solidFill>
                <a:latin typeface="Times New Roman" panose="02020603050405020304" pitchFamily="18" charset="0"/>
                <a:cs typeface="Times New Roman" panose="02020603050405020304" pitchFamily="18" charset="0"/>
              </a:rPr>
              <a:t>it will </a:t>
            </a:r>
          </a:p>
          <a:p>
            <a:r>
              <a:rPr lang="en-US" sz="2000" dirty="0">
                <a:solidFill>
                  <a:srgbClr val="F8F8F8"/>
                </a:solidFill>
                <a:latin typeface="Times New Roman" panose="02020603050405020304" pitchFamily="18" charset="0"/>
                <a:cs typeface="Times New Roman" panose="02020603050405020304" pitchFamily="18" charset="0"/>
              </a:rPr>
              <a:t>   take a photo and work as a live camera to take  </a:t>
            </a:r>
          </a:p>
          <a:p>
            <a:r>
              <a:rPr lang="en-US" sz="2000" dirty="0">
                <a:solidFill>
                  <a:srgbClr val="F8F8F8"/>
                </a:solidFill>
                <a:latin typeface="Times New Roman" panose="02020603050405020304" pitchFamily="18" charset="0"/>
                <a:cs typeface="Times New Roman" panose="02020603050405020304" pitchFamily="18" charset="0"/>
              </a:rPr>
              <a:t>   the attendance for everyone  </a:t>
            </a:r>
          </a:p>
        </p:txBody>
      </p:sp>
      <p:sp>
        <p:nvSpPr>
          <p:cNvPr id="3" name="TextBox 2">
            <a:extLst>
              <a:ext uri="{FF2B5EF4-FFF2-40B4-BE49-F238E27FC236}">
                <a16:creationId xmlns:a16="http://schemas.microsoft.com/office/drawing/2014/main" id="{F37F43C8-C9C4-41A9-A68D-31077F5AA3AA}"/>
              </a:ext>
            </a:extLst>
          </p:cNvPr>
          <p:cNvSpPr txBox="1"/>
          <p:nvPr/>
        </p:nvSpPr>
        <p:spPr>
          <a:xfrm>
            <a:off x="102554" y="754668"/>
            <a:ext cx="5486400" cy="707886"/>
          </a:xfrm>
          <a:prstGeom prst="rect">
            <a:avLst/>
          </a:prstGeom>
          <a:noFill/>
        </p:spPr>
        <p:txBody>
          <a:bodyPr wrap="square" rtlCol="0">
            <a:spAutoFit/>
          </a:bodyPr>
          <a:lstStyle/>
          <a:p>
            <a:r>
              <a:rPr lang="en-US" sz="2000" dirty="0">
                <a:solidFill>
                  <a:srgbClr val="F8F8F8"/>
                </a:solidFill>
                <a:latin typeface="Times New Roman" panose="02020603050405020304" pitchFamily="18" charset="0"/>
                <a:cs typeface="Times New Roman" panose="02020603050405020304" pitchFamily="18" charset="0"/>
              </a:rPr>
              <a:t>We have 3 major component in this part of our project:</a:t>
            </a:r>
          </a:p>
        </p:txBody>
      </p:sp>
    </p:spTree>
    <p:extLst>
      <p:ext uri="{BB962C8B-B14F-4D97-AF65-F5344CB8AC3E}">
        <p14:creationId xmlns:p14="http://schemas.microsoft.com/office/powerpoint/2010/main" val="418835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056"/>
                                        </p:tgtEl>
                                        <p:attrNameLst>
                                          <p:attrName>style.visibility</p:attrName>
                                        </p:attrNameLst>
                                      </p:cBhvr>
                                      <p:to>
                                        <p:strVal val="visible"/>
                                      </p:to>
                                    </p:set>
                                    <p:animEffect transition="in" filter="fade">
                                      <p:cBhvr>
                                        <p:cTn id="23" dur="1000"/>
                                        <p:tgtEl>
                                          <p:spTgt spid="2056"/>
                                        </p:tgtEl>
                                      </p:cBhvr>
                                    </p:animEffect>
                                    <p:anim calcmode="lin" valueType="num">
                                      <p:cBhvr>
                                        <p:cTn id="24" dur="1000" fill="hold"/>
                                        <p:tgtEl>
                                          <p:spTgt spid="2056"/>
                                        </p:tgtEl>
                                        <p:attrNameLst>
                                          <p:attrName>ppt_x</p:attrName>
                                        </p:attrNameLst>
                                      </p:cBhvr>
                                      <p:tavLst>
                                        <p:tav tm="0">
                                          <p:val>
                                            <p:strVal val="#ppt_x"/>
                                          </p:val>
                                        </p:tav>
                                        <p:tav tm="100000">
                                          <p:val>
                                            <p:strVal val="#ppt_x"/>
                                          </p:val>
                                        </p:tav>
                                      </p:tavLst>
                                    </p:anim>
                                    <p:anim calcmode="lin" valueType="num">
                                      <p:cBhvr>
                                        <p:cTn id="25"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2054"/>
                                        </p:tgtEl>
                                        <p:attrNameLst>
                                          <p:attrName>style.visibility</p:attrName>
                                        </p:attrNameLst>
                                      </p:cBhvr>
                                      <p:to>
                                        <p:strVal val="visible"/>
                                      </p:to>
                                    </p:set>
                                    <p:animEffect transition="in" filter="fade">
                                      <p:cBhvr>
                                        <p:cTn id="35" dur="1000"/>
                                        <p:tgtEl>
                                          <p:spTgt spid="2054"/>
                                        </p:tgtEl>
                                      </p:cBhvr>
                                    </p:animEffect>
                                    <p:anim calcmode="lin" valueType="num">
                                      <p:cBhvr>
                                        <p:cTn id="36" dur="1000" fill="hold"/>
                                        <p:tgtEl>
                                          <p:spTgt spid="2054"/>
                                        </p:tgtEl>
                                        <p:attrNameLst>
                                          <p:attrName>ppt_x</p:attrName>
                                        </p:attrNameLst>
                                      </p:cBhvr>
                                      <p:tavLst>
                                        <p:tav tm="0">
                                          <p:val>
                                            <p:strVal val="#ppt_x"/>
                                          </p:val>
                                        </p:tav>
                                        <p:tav tm="100000">
                                          <p:val>
                                            <p:strVal val="#ppt_x"/>
                                          </p:val>
                                        </p:tav>
                                      </p:tavLst>
                                    </p:anim>
                                    <p:anim calcmode="lin" valueType="num">
                                      <p:cBhvr>
                                        <p:cTn id="37"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052"/>
                                        </p:tgtEl>
                                        <p:attrNameLst>
                                          <p:attrName>style.visibility</p:attrName>
                                        </p:attrNameLst>
                                      </p:cBhvr>
                                      <p:to>
                                        <p:strVal val="visible"/>
                                      </p:to>
                                    </p:set>
                                    <p:animEffect transition="in" filter="fade">
                                      <p:cBhvr>
                                        <p:cTn id="47" dur="1000"/>
                                        <p:tgtEl>
                                          <p:spTgt spid="2052"/>
                                        </p:tgtEl>
                                      </p:cBhvr>
                                    </p:animEffect>
                                    <p:anim calcmode="lin" valueType="num">
                                      <p:cBhvr>
                                        <p:cTn id="48" dur="1000" fill="hold"/>
                                        <p:tgtEl>
                                          <p:spTgt spid="2052"/>
                                        </p:tgtEl>
                                        <p:attrNameLst>
                                          <p:attrName>ppt_x</p:attrName>
                                        </p:attrNameLst>
                                      </p:cBhvr>
                                      <p:tavLst>
                                        <p:tav tm="0">
                                          <p:val>
                                            <p:strVal val="#ppt_x"/>
                                          </p:val>
                                        </p:tav>
                                        <p:tav tm="100000">
                                          <p:val>
                                            <p:strVal val="#ppt_x"/>
                                          </p:val>
                                        </p:tav>
                                      </p:tavLst>
                                    </p:anim>
                                    <p:anim calcmode="lin" valueType="num">
                                      <p:cBhvr>
                                        <p:cTn id="49"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10"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C001FC-1B52-43E2-96C1-2006A7B0DC6C}"/>
              </a:ext>
            </a:extLst>
          </p:cNvPr>
          <p:cNvSpPr txBox="1"/>
          <p:nvPr/>
        </p:nvSpPr>
        <p:spPr>
          <a:xfrm>
            <a:off x="403660" y="1229609"/>
            <a:ext cx="4463143" cy="1046440"/>
          </a:xfrm>
          <a:prstGeom prst="rect">
            <a:avLst/>
          </a:prstGeom>
          <a:noFill/>
        </p:spPr>
        <p:txBody>
          <a:bodyPr wrap="square">
            <a:spAutoFit/>
          </a:bodyPr>
          <a:lstStyle/>
          <a:p>
            <a:pPr marL="0" marR="0">
              <a:spcBef>
                <a:spcPts val="0"/>
              </a:spcBef>
              <a:spcAft>
                <a:spcPts val="0"/>
              </a:spcAft>
            </a:pPr>
            <a:r>
              <a:rPr lang="en-US" sz="2400" dirty="0">
                <a:solidFill>
                  <a:srgbClr val="F8F8F8"/>
                </a:solidFill>
                <a:latin typeface="Times New Roman" panose="02020603050405020304" pitchFamily="18" charset="0"/>
                <a:ea typeface="Times New Roman" panose="02020603050405020304" pitchFamily="18" charset="0"/>
              </a:rPr>
              <a:t>This is </a:t>
            </a:r>
            <a:r>
              <a:rPr lang="en-US" sz="2400">
                <a:solidFill>
                  <a:srgbClr val="F8F8F8"/>
                </a:solidFill>
                <a:latin typeface="Times New Roman" panose="02020603050405020304" pitchFamily="18" charset="0"/>
                <a:ea typeface="Times New Roman" panose="02020603050405020304" pitchFamily="18" charset="0"/>
              </a:rPr>
              <a:t>an Experiment </a:t>
            </a:r>
            <a:r>
              <a:rPr lang="en-US" sz="2400" dirty="0">
                <a:solidFill>
                  <a:srgbClr val="F8F8F8"/>
                </a:solidFill>
                <a:latin typeface="Times New Roman" panose="02020603050405020304" pitchFamily="18" charset="0"/>
                <a:ea typeface="Times New Roman" panose="02020603050405020304" pitchFamily="18" charset="0"/>
              </a:rPr>
              <a:t>of how Face recognition system works:</a:t>
            </a:r>
            <a:r>
              <a:rPr lang="en-US" sz="2400" b="1" dirty="0">
                <a:solidFill>
                  <a:srgbClr val="F8F8F8"/>
                </a:solidFill>
                <a:latin typeface="Times New Roman" panose="02020603050405020304" pitchFamily="18" charset="0"/>
                <a:ea typeface="Times New Roman" panose="02020603050405020304" pitchFamily="18" charset="0"/>
              </a:rPr>
              <a:t> </a:t>
            </a:r>
          </a:p>
          <a:p>
            <a:pPr marL="0" marR="0">
              <a:spcBef>
                <a:spcPts val="0"/>
              </a:spcBef>
              <a:spcAft>
                <a:spcPts val="0"/>
              </a:spcAft>
            </a:pPr>
            <a:endParaRPr lang="en-US" dirty="0">
              <a:solidFill>
                <a:srgbClr val="F8F8F8"/>
              </a:solidFill>
              <a:effectLst/>
              <a:latin typeface="Times New Roman" panose="02020603050405020304" pitchFamily="18" charset="0"/>
              <a:ea typeface="Times New Roman" panose="02020603050405020304" pitchFamily="18" charset="0"/>
            </a:endParaRPr>
          </a:p>
        </p:txBody>
      </p:sp>
      <p:pic>
        <p:nvPicPr>
          <p:cNvPr id="4" name="Picture 3" descr="A person smiling for the camera&#10;&#10;Description automatically generated with medium confidence">
            <a:extLst>
              <a:ext uri="{FF2B5EF4-FFF2-40B4-BE49-F238E27FC236}">
                <a16:creationId xmlns:a16="http://schemas.microsoft.com/office/drawing/2014/main" id="{00989824-8919-45D9-9678-74B606A2B98C}"/>
              </a:ext>
            </a:extLst>
          </p:cNvPr>
          <p:cNvPicPr>
            <a:picLocks noChangeAspect="1"/>
          </p:cNvPicPr>
          <p:nvPr/>
        </p:nvPicPr>
        <p:blipFill>
          <a:blip r:embed="rId2"/>
          <a:stretch>
            <a:fillRect/>
          </a:stretch>
        </p:blipFill>
        <p:spPr>
          <a:xfrm>
            <a:off x="6132285" y="1578638"/>
            <a:ext cx="2525486" cy="2282162"/>
          </a:xfrm>
          <a:prstGeom prst="rect">
            <a:avLst/>
          </a:prstGeom>
        </p:spPr>
      </p:pic>
      <p:sp>
        <p:nvSpPr>
          <p:cNvPr id="5" name="TextBox 4">
            <a:extLst>
              <a:ext uri="{FF2B5EF4-FFF2-40B4-BE49-F238E27FC236}">
                <a16:creationId xmlns:a16="http://schemas.microsoft.com/office/drawing/2014/main" id="{42935248-4167-41D9-B4FD-6E67A3D9D5F2}"/>
              </a:ext>
            </a:extLst>
          </p:cNvPr>
          <p:cNvSpPr txBox="1"/>
          <p:nvPr/>
        </p:nvSpPr>
        <p:spPr>
          <a:xfrm>
            <a:off x="1716974" y="278603"/>
            <a:ext cx="4877790" cy="769441"/>
          </a:xfrm>
          <a:prstGeom prst="rect">
            <a:avLst/>
          </a:prstGeom>
          <a:noFill/>
        </p:spPr>
        <p:txBody>
          <a:bodyPr wrap="square" rtlCol="0">
            <a:spAutoFit/>
          </a:bodyPr>
          <a:lstStyle/>
          <a:p>
            <a:pPr algn="ctr"/>
            <a:r>
              <a:rPr lang="en-US" sz="3000" b="1" kern="0"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rPr>
              <a:t>Face </a:t>
            </a:r>
            <a:r>
              <a:rPr lang="en-US" sz="3000" b="1"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rPr>
              <a:t>R</a:t>
            </a:r>
            <a:r>
              <a:rPr lang="en-US" sz="3000" b="1" kern="0"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rPr>
              <a:t>ecognition Experiment</a:t>
            </a:r>
            <a:endParaRPr lang="en-US" sz="3000" b="1"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endParaRPr>
          </a:p>
          <a:p>
            <a:endParaRPr lang="en-US" dirty="0"/>
          </a:p>
        </p:txBody>
      </p:sp>
      <p:sp>
        <p:nvSpPr>
          <p:cNvPr id="6" name="TextBox 5">
            <a:extLst>
              <a:ext uri="{FF2B5EF4-FFF2-40B4-BE49-F238E27FC236}">
                <a16:creationId xmlns:a16="http://schemas.microsoft.com/office/drawing/2014/main" id="{CA35801E-D207-48ED-9C15-4D36DB0DC2E7}"/>
              </a:ext>
            </a:extLst>
          </p:cNvPr>
          <p:cNvSpPr txBox="1"/>
          <p:nvPr/>
        </p:nvSpPr>
        <p:spPr>
          <a:xfrm>
            <a:off x="403660" y="2937768"/>
            <a:ext cx="5021943" cy="1415772"/>
          </a:xfrm>
          <a:prstGeom prst="rect">
            <a:avLst/>
          </a:prstGeom>
          <a:noFill/>
        </p:spPr>
        <p:txBody>
          <a:bodyPr wrap="square" rtlCol="0">
            <a:spAutoFit/>
          </a:bodyPr>
          <a:lstStyle/>
          <a:p>
            <a:r>
              <a:rPr lang="en-US" sz="2400" dirty="0">
                <a:solidFill>
                  <a:srgbClr val="F8F8F8"/>
                </a:solidFill>
                <a:latin typeface="Times New Roman" panose="02020603050405020304" pitchFamily="18" charset="0"/>
                <a:ea typeface="Times New Roman" panose="02020603050405020304" pitchFamily="18" charset="0"/>
              </a:rPr>
              <a:t>we take a training photo of Mohammed Salah as a reference to be uploaded and stored on the system .</a:t>
            </a:r>
          </a:p>
          <a:p>
            <a:endParaRPr lang="en-US" dirty="0"/>
          </a:p>
        </p:txBody>
      </p:sp>
      <p:sp>
        <p:nvSpPr>
          <p:cNvPr id="7" name="TextBox 6">
            <a:extLst>
              <a:ext uri="{FF2B5EF4-FFF2-40B4-BE49-F238E27FC236}">
                <a16:creationId xmlns:a16="http://schemas.microsoft.com/office/drawing/2014/main" id="{581B4655-920F-4FE1-B1B3-CF1CC27FA6FA}"/>
              </a:ext>
            </a:extLst>
          </p:cNvPr>
          <p:cNvSpPr txBox="1"/>
          <p:nvPr/>
        </p:nvSpPr>
        <p:spPr>
          <a:xfrm>
            <a:off x="5541402" y="866274"/>
            <a:ext cx="1760044" cy="880024"/>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6079424C-8C2C-4E1B-8B14-18A081B62524}"/>
              </a:ext>
            </a:extLst>
          </p:cNvPr>
          <p:cNvSpPr txBox="1"/>
          <p:nvPr/>
        </p:nvSpPr>
        <p:spPr>
          <a:xfrm>
            <a:off x="888619" y="2276049"/>
            <a:ext cx="5021943" cy="769441"/>
          </a:xfrm>
          <a:prstGeom prst="rect">
            <a:avLst/>
          </a:prstGeom>
          <a:noFill/>
        </p:spPr>
        <p:txBody>
          <a:bodyPr wrap="square" rtlCol="0">
            <a:spAutoFit/>
          </a:bodyPr>
          <a:lstStyle/>
          <a:p>
            <a:pPr algn="ctr"/>
            <a:r>
              <a:rPr lang="en-US" sz="3000" b="1" dirty="0">
                <a:solidFill>
                  <a:srgbClr val="F8F8F8"/>
                </a:solidFill>
                <a:latin typeface="Rajdhani" panose="020B0604020202020204" charset="0"/>
                <a:ea typeface="Times New Roman" panose="02020603050405020304" pitchFamily="18" charset="0"/>
                <a:cs typeface="Rajdhani" panose="020B0604020202020204" charset="0"/>
              </a:rPr>
              <a:t>      Step 1:</a:t>
            </a:r>
          </a:p>
          <a:p>
            <a:endParaRPr lang="en-US" dirty="0"/>
          </a:p>
        </p:txBody>
      </p:sp>
    </p:spTree>
    <p:extLst>
      <p:ext uri="{BB962C8B-B14F-4D97-AF65-F5344CB8AC3E}">
        <p14:creationId xmlns:p14="http://schemas.microsoft.com/office/powerpoint/2010/main" val="32838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smiling for the camera&#10;&#10;Description automatically generated with medium confidence">
            <a:extLst>
              <a:ext uri="{FF2B5EF4-FFF2-40B4-BE49-F238E27FC236}">
                <a16:creationId xmlns:a16="http://schemas.microsoft.com/office/drawing/2014/main" id="{C7B37F4D-2F03-44A0-8D3C-64B57C92A25E}"/>
              </a:ext>
            </a:extLst>
          </p:cNvPr>
          <p:cNvPicPr>
            <a:picLocks noChangeAspect="1"/>
          </p:cNvPicPr>
          <p:nvPr/>
        </p:nvPicPr>
        <p:blipFill>
          <a:blip r:embed="rId2"/>
          <a:stretch>
            <a:fillRect/>
          </a:stretch>
        </p:blipFill>
        <p:spPr>
          <a:xfrm>
            <a:off x="6485146" y="3292506"/>
            <a:ext cx="1969425" cy="1828381"/>
          </a:xfrm>
          <a:prstGeom prst="rect">
            <a:avLst/>
          </a:prstGeom>
        </p:spPr>
      </p:pic>
      <p:sp>
        <p:nvSpPr>
          <p:cNvPr id="15" name="TextBox 14">
            <a:extLst>
              <a:ext uri="{FF2B5EF4-FFF2-40B4-BE49-F238E27FC236}">
                <a16:creationId xmlns:a16="http://schemas.microsoft.com/office/drawing/2014/main" id="{4EE55F0B-6E56-45DA-A552-32644D279A43}"/>
              </a:ext>
            </a:extLst>
          </p:cNvPr>
          <p:cNvSpPr txBox="1"/>
          <p:nvPr/>
        </p:nvSpPr>
        <p:spPr>
          <a:xfrm>
            <a:off x="2111828" y="217714"/>
            <a:ext cx="4259943" cy="1015663"/>
          </a:xfrm>
          <a:prstGeom prst="rect">
            <a:avLst/>
          </a:prstGeom>
          <a:noFill/>
        </p:spPr>
        <p:txBody>
          <a:bodyPr wrap="square" rtlCol="0">
            <a:spAutoFit/>
          </a:bodyPr>
          <a:lstStyle/>
          <a:p>
            <a:pPr algn="ctr"/>
            <a:r>
              <a:rPr lang="en-US" sz="3000" b="1" dirty="0">
                <a:solidFill>
                  <a:srgbClr val="F8F8F8"/>
                </a:solidFill>
                <a:latin typeface="Rajdhani" panose="020B0604020202020204" charset="0"/>
                <a:ea typeface="Times New Roman" panose="02020603050405020304" pitchFamily="18" charset="0"/>
                <a:cs typeface="Rajdhani" panose="020B0604020202020204" charset="0"/>
              </a:rPr>
              <a:t> Step 2: Tilted To Frontal Image </a:t>
            </a:r>
            <a:endParaRPr lang="en-US" dirty="0"/>
          </a:p>
        </p:txBody>
      </p:sp>
      <p:pic>
        <p:nvPicPr>
          <p:cNvPr id="16" name="Picture 2" descr="Mohamed Salah closing in on Kenny Dalglish's goal record v Brighton -  Liverpool FC">
            <a:extLst>
              <a:ext uri="{FF2B5EF4-FFF2-40B4-BE49-F238E27FC236}">
                <a16:creationId xmlns:a16="http://schemas.microsoft.com/office/drawing/2014/main" id="{CE227BAB-35DD-4177-A94D-EF4739D5F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74" y="3424517"/>
            <a:ext cx="1838325" cy="165735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748559F4-CC21-471D-B7AC-7A29D1A218D7}"/>
              </a:ext>
            </a:extLst>
          </p:cNvPr>
          <p:cNvCxnSpPr>
            <a:cxnSpLocks/>
          </p:cNvCxnSpPr>
          <p:nvPr/>
        </p:nvCxnSpPr>
        <p:spPr>
          <a:xfrm>
            <a:off x="1952171" y="4275763"/>
            <a:ext cx="103051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8" name="Straight Arrow Connector 17">
            <a:extLst>
              <a:ext uri="{FF2B5EF4-FFF2-40B4-BE49-F238E27FC236}">
                <a16:creationId xmlns:a16="http://schemas.microsoft.com/office/drawing/2014/main" id="{DBA9A8AB-04C0-44FF-BDD6-7299021EA179}"/>
              </a:ext>
            </a:extLst>
          </p:cNvPr>
          <p:cNvCxnSpPr>
            <a:cxnSpLocks/>
          </p:cNvCxnSpPr>
          <p:nvPr/>
        </p:nvCxnSpPr>
        <p:spPr>
          <a:xfrm flipV="1">
            <a:off x="5141685" y="4206696"/>
            <a:ext cx="1162084" cy="1"/>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pic>
        <p:nvPicPr>
          <p:cNvPr id="19" name="Picture 18" descr="A picture containing icon&#10;&#10;Description automatically generated">
            <a:extLst>
              <a:ext uri="{FF2B5EF4-FFF2-40B4-BE49-F238E27FC236}">
                <a16:creationId xmlns:a16="http://schemas.microsoft.com/office/drawing/2014/main" id="{FBF0147D-2B7E-4AE5-8D34-892A6A8195A5}"/>
              </a:ext>
            </a:extLst>
          </p:cNvPr>
          <p:cNvPicPr>
            <a:picLocks noChangeAspect="1"/>
          </p:cNvPicPr>
          <p:nvPr/>
        </p:nvPicPr>
        <p:blipFill rotWithShape="1">
          <a:blip r:embed="rId4"/>
          <a:srcRect l="5852"/>
          <a:stretch/>
        </p:blipFill>
        <p:spPr>
          <a:xfrm>
            <a:off x="3091544" y="3424515"/>
            <a:ext cx="1969424" cy="1657351"/>
          </a:xfrm>
          <a:prstGeom prst="rect">
            <a:avLst/>
          </a:prstGeom>
        </p:spPr>
      </p:pic>
      <p:sp>
        <p:nvSpPr>
          <p:cNvPr id="20" name="TextBox 19">
            <a:extLst>
              <a:ext uri="{FF2B5EF4-FFF2-40B4-BE49-F238E27FC236}">
                <a16:creationId xmlns:a16="http://schemas.microsoft.com/office/drawing/2014/main" id="{31C2BE63-7F26-4A74-AFD6-95B384AB431F}"/>
              </a:ext>
            </a:extLst>
          </p:cNvPr>
          <p:cNvSpPr txBox="1"/>
          <p:nvPr/>
        </p:nvSpPr>
        <p:spPr>
          <a:xfrm>
            <a:off x="166914" y="1306286"/>
            <a:ext cx="8810171" cy="1200329"/>
          </a:xfrm>
          <a:prstGeom prst="rect">
            <a:avLst/>
          </a:prstGeom>
          <a:noFill/>
        </p:spPr>
        <p:txBody>
          <a:bodyPr wrap="square" rtlCol="0">
            <a:spAutoFit/>
          </a:bodyPr>
          <a:lstStyle/>
          <a:p>
            <a:pPr algn="just"/>
            <a:r>
              <a:rPr lang="en-US" sz="1800" dirty="0">
                <a:solidFill>
                  <a:schemeClr val="accent4"/>
                </a:solidFill>
              </a:rPr>
              <a:t>The frontal and tilted images of the same person are completely different for the network</a:t>
            </a:r>
          </a:p>
          <a:p>
            <a:pPr algn="just"/>
            <a:r>
              <a:rPr lang="en-US" sz="1800" dirty="0">
                <a:solidFill>
                  <a:schemeClr val="accent4"/>
                </a:solidFill>
              </a:rPr>
              <a:t>Therefore, we use dilp library to find the facial landmarks and warps it so the system can understand it.</a:t>
            </a:r>
          </a:p>
        </p:txBody>
      </p:sp>
    </p:spTree>
    <p:extLst>
      <p:ext uri="{BB962C8B-B14F-4D97-AF65-F5344CB8AC3E}">
        <p14:creationId xmlns:p14="http://schemas.microsoft.com/office/powerpoint/2010/main" val="35112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miling for the camera&#10;&#10;Description automatically generated with medium confidence">
            <a:extLst>
              <a:ext uri="{FF2B5EF4-FFF2-40B4-BE49-F238E27FC236}">
                <a16:creationId xmlns:a16="http://schemas.microsoft.com/office/drawing/2014/main" id="{8F07BCD2-FC26-4082-9B89-33ADB8CE396A}"/>
              </a:ext>
            </a:extLst>
          </p:cNvPr>
          <p:cNvPicPr>
            <a:picLocks noChangeAspect="1"/>
          </p:cNvPicPr>
          <p:nvPr/>
        </p:nvPicPr>
        <p:blipFill>
          <a:blip r:embed="rId2"/>
          <a:stretch>
            <a:fillRect/>
          </a:stretch>
        </p:blipFill>
        <p:spPr>
          <a:xfrm>
            <a:off x="142403" y="3253485"/>
            <a:ext cx="1969425" cy="1828381"/>
          </a:xfrm>
          <a:prstGeom prst="rect">
            <a:avLst/>
          </a:prstGeom>
        </p:spPr>
      </p:pic>
      <p:sp>
        <p:nvSpPr>
          <p:cNvPr id="3" name="TextBox 2">
            <a:extLst>
              <a:ext uri="{FF2B5EF4-FFF2-40B4-BE49-F238E27FC236}">
                <a16:creationId xmlns:a16="http://schemas.microsoft.com/office/drawing/2014/main" id="{EBD8F6D8-1F08-400F-85F2-1F70209318A8}"/>
              </a:ext>
            </a:extLst>
          </p:cNvPr>
          <p:cNvSpPr txBox="1"/>
          <p:nvPr/>
        </p:nvSpPr>
        <p:spPr>
          <a:xfrm>
            <a:off x="2111828" y="217714"/>
            <a:ext cx="5210629" cy="1015663"/>
          </a:xfrm>
          <a:prstGeom prst="rect">
            <a:avLst/>
          </a:prstGeom>
          <a:noFill/>
        </p:spPr>
        <p:txBody>
          <a:bodyPr wrap="square" rtlCol="0">
            <a:spAutoFit/>
          </a:bodyPr>
          <a:lstStyle/>
          <a:p>
            <a:pPr algn="ctr"/>
            <a:r>
              <a:rPr lang="en-US" sz="3000" b="1" dirty="0">
                <a:solidFill>
                  <a:srgbClr val="F8F8F8"/>
                </a:solidFill>
                <a:latin typeface="Rajdhani" panose="020B0604020202020204" charset="0"/>
                <a:ea typeface="Times New Roman" panose="02020603050405020304" pitchFamily="18" charset="0"/>
                <a:cs typeface="Rajdhani" panose="020B0604020202020204" charset="0"/>
              </a:rPr>
              <a:t> Step 3: Encoding Features with  HOG </a:t>
            </a:r>
            <a:endParaRPr lang="en-US" dirty="0"/>
          </a:p>
        </p:txBody>
      </p:sp>
      <p:cxnSp>
        <p:nvCxnSpPr>
          <p:cNvPr id="4" name="Straight Arrow Connector 3">
            <a:extLst>
              <a:ext uri="{FF2B5EF4-FFF2-40B4-BE49-F238E27FC236}">
                <a16:creationId xmlns:a16="http://schemas.microsoft.com/office/drawing/2014/main" id="{654A7199-CB7C-4083-8FEA-92F7591BA8D5}"/>
              </a:ext>
            </a:extLst>
          </p:cNvPr>
          <p:cNvCxnSpPr>
            <a:cxnSpLocks/>
          </p:cNvCxnSpPr>
          <p:nvPr/>
        </p:nvCxnSpPr>
        <p:spPr>
          <a:xfrm>
            <a:off x="2190667" y="4275762"/>
            <a:ext cx="103051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5" name="Straight Arrow Connector 4">
            <a:extLst>
              <a:ext uri="{FF2B5EF4-FFF2-40B4-BE49-F238E27FC236}">
                <a16:creationId xmlns:a16="http://schemas.microsoft.com/office/drawing/2014/main" id="{2DD6C714-F26C-460C-B0F0-1A0B8EF93599}"/>
              </a:ext>
            </a:extLst>
          </p:cNvPr>
          <p:cNvCxnSpPr>
            <a:cxnSpLocks/>
          </p:cNvCxnSpPr>
          <p:nvPr/>
        </p:nvCxnSpPr>
        <p:spPr>
          <a:xfrm flipV="1">
            <a:off x="5606333" y="4275762"/>
            <a:ext cx="1162084" cy="1"/>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6" name="TextBox 5">
            <a:extLst>
              <a:ext uri="{FF2B5EF4-FFF2-40B4-BE49-F238E27FC236}">
                <a16:creationId xmlns:a16="http://schemas.microsoft.com/office/drawing/2014/main" id="{7073D85F-2106-49E3-93C2-DC67126939EC}"/>
              </a:ext>
            </a:extLst>
          </p:cNvPr>
          <p:cNvSpPr txBox="1"/>
          <p:nvPr/>
        </p:nvSpPr>
        <p:spPr>
          <a:xfrm>
            <a:off x="186842" y="1035393"/>
            <a:ext cx="8193314" cy="646331"/>
          </a:xfrm>
          <a:prstGeom prst="rect">
            <a:avLst/>
          </a:prstGeom>
          <a:noFill/>
        </p:spPr>
        <p:txBody>
          <a:bodyPr wrap="square" rtlCol="0">
            <a:spAutoFit/>
          </a:bodyPr>
          <a:lstStyle/>
          <a:p>
            <a:r>
              <a:rPr lang="en-US" sz="1800" dirty="0">
                <a:solidFill>
                  <a:schemeClr val="tx2"/>
                </a:solidFill>
              </a:rPr>
              <a:t>The </a:t>
            </a:r>
            <a:r>
              <a:rPr lang="en-US" sz="1800" b="0" i="0" dirty="0">
                <a:solidFill>
                  <a:schemeClr val="tx2"/>
                </a:solidFill>
                <a:effectLst/>
                <a:latin typeface="charter"/>
              </a:rPr>
              <a:t>Histogram of Oriented Gradients or in short HOG create a simplified version of the image.</a:t>
            </a:r>
          </a:p>
        </p:txBody>
      </p:sp>
      <p:pic>
        <p:nvPicPr>
          <p:cNvPr id="7" name="Picture 6" descr="Table&#10;&#10;Description automatically generated">
            <a:extLst>
              <a:ext uri="{FF2B5EF4-FFF2-40B4-BE49-F238E27FC236}">
                <a16:creationId xmlns:a16="http://schemas.microsoft.com/office/drawing/2014/main" id="{4511BA9F-44C6-444E-881A-C2C8591DD561}"/>
              </a:ext>
            </a:extLst>
          </p:cNvPr>
          <p:cNvPicPr>
            <a:picLocks noChangeAspect="1"/>
          </p:cNvPicPr>
          <p:nvPr/>
        </p:nvPicPr>
        <p:blipFill>
          <a:blip r:embed="rId3"/>
          <a:stretch>
            <a:fillRect/>
          </a:stretch>
        </p:blipFill>
        <p:spPr>
          <a:xfrm>
            <a:off x="3221182" y="3196054"/>
            <a:ext cx="2307830" cy="1885812"/>
          </a:xfrm>
          <a:prstGeom prst="rect">
            <a:avLst/>
          </a:prstGeom>
        </p:spPr>
      </p:pic>
      <p:pic>
        <p:nvPicPr>
          <p:cNvPr id="8" name="Picture 7" descr="Chart, scatter chart&#10;&#10;Description automatically generated">
            <a:extLst>
              <a:ext uri="{FF2B5EF4-FFF2-40B4-BE49-F238E27FC236}">
                <a16:creationId xmlns:a16="http://schemas.microsoft.com/office/drawing/2014/main" id="{F447DEEC-3D3C-4F78-85B3-A43C2E430028}"/>
              </a:ext>
            </a:extLst>
          </p:cNvPr>
          <p:cNvPicPr>
            <a:picLocks noChangeAspect="1"/>
          </p:cNvPicPr>
          <p:nvPr/>
        </p:nvPicPr>
        <p:blipFill>
          <a:blip r:embed="rId4"/>
          <a:stretch>
            <a:fillRect/>
          </a:stretch>
        </p:blipFill>
        <p:spPr>
          <a:xfrm>
            <a:off x="6845739" y="3147660"/>
            <a:ext cx="2208206" cy="1982599"/>
          </a:xfrm>
          <a:prstGeom prst="rect">
            <a:avLst/>
          </a:prstGeom>
        </p:spPr>
      </p:pic>
      <p:sp>
        <p:nvSpPr>
          <p:cNvPr id="9" name="TextBox 8">
            <a:extLst>
              <a:ext uri="{FF2B5EF4-FFF2-40B4-BE49-F238E27FC236}">
                <a16:creationId xmlns:a16="http://schemas.microsoft.com/office/drawing/2014/main" id="{70CFEDC5-901B-4179-BC85-B3C581F83E6B}"/>
              </a:ext>
            </a:extLst>
          </p:cNvPr>
          <p:cNvSpPr txBox="1"/>
          <p:nvPr/>
        </p:nvSpPr>
        <p:spPr>
          <a:xfrm>
            <a:off x="186842" y="1718540"/>
            <a:ext cx="8193314" cy="369332"/>
          </a:xfrm>
          <a:prstGeom prst="rect">
            <a:avLst/>
          </a:prstGeom>
          <a:noFill/>
        </p:spPr>
        <p:txBody>
          <a:bodyPr wrap="square" rtlCol="0">
            <a:spAutoFit/>
          </a:bodyPr>
          <a:lstStyle/>
          <a:p>
            <a:r>
              <a:rPr lang="en-US" sz="1800" dirty="0">
                <a:solidFill>
                  <a:schemeClr val="tx2"/>
                </a:solidFill>
                <a:latin typeface="charter"/>
              </a:rPr>
              <a:t>The HOG measures the features of the face by generating  128 points of the face.</a:t>
            </a:r>
          </a:p>
        </p:txBody>
      </p:sp>
      <p:sp>
        <p:nvSpPr>
          <p:cNvPr id="12" name="TextBox 11">
            <a:extLst>
              <a:ext uri="{FF2B5EF4-FFF2-40B4-BE49-F238E27FC236}">
                <a16:creationId xmlns:a16="http://schemas.microsoft.com/office/drawing/2014/main" id="{D2DCF590-D6BA-4073-B630-BD30E96A6C78}"/>
              </a:ext>
            </a:extLst>
          </p:cNvPr>
          <p:cNvSpPr txBox="1"/>
          <p:nvPr/>
        </p:nvSpPr>
        <p:spPr>
          <a:xfrm>
            <a:off x="186842" y="2206424"/>
            <a:ext cx="8193314" cy="646331"/>
          </a:xfrm>
          <a:prstGeom prst="rect">
            <a:avLst/>
          </a:prstGeom>
          <a:noFill/>
        </p:spPr>
        <p:txBody>
          <a:bodyPr wrap="square" rtlCol="0">
            <a:spAutoFit/>
          </a:bodyPr>
          <a:lstStyle/>
          <a:p>
            <a:r>
              <a:rPr lang="en-US" sz="1800" dirty="0">
                <a:solidFill>
                  <a:schemeClr val="tx2"/>
                </a:solidFill>
                <a:latin typeface="charter"/>
              </a:rPr>
              <a:t>The  128 measurement points is used define a person and differentiate between different people as well.( but how?)</a:t>
            </a:r>
            <a:endParaRPr lang="en-US" sz="1800" dirty="0">
              <a:solidFill>
                <a:schemeClr val="tx2"/>
              </a:solidFill>
            </a:endParaRPr>
          </a:p>
        </p:txBody>
      </p:sp>
    </p:spTree>
    <p:extLst>
      <p:ext uri="{BB962C8B-B14F-4D97-AF65-F5344CB8AC3E}">
        <p14:creationId xmlns:p14="http://schemas.microsoft.com/office/powerpoint/2010/main" val="166148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barn(inVertical)">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4A13FD-8084-4BBA-A3BA-4821E24DC9AC}"/>
              </a:ext>
            </a:extLst>
          </p:cNvPr>
          <p:cNvSpPr txBox="1"/>
          <p:nvPr/>
        </p:nvSpPr>
        <p:spPr>
          <a:xfrm>
            <a:off x="319315" y="65536"/>
            <a:ext cx="7852228" cy="1015663"/>
          </a:xfrm>
          <a:prstGeom prst="rect">
            <a:avLst/>
          </a:prstGeom>
          <a:noFill/>
        </p:spPr>
        <p:txBody>
          <a:bodyPr wrap="square">
            <a:spAutoFit/>
          </a:bodyPr>
          <a:lstStyle/>
          <a:p>
            <a:pPr algn="ctr"/>
            <a:r>
              <a:rPr lang="en-US" sz="3000" b="1" dirty="0">
                <a:solidFill>
                  <a:schemeClr val="tx2"/>
                </a:solidFill>
                <a:latin typeface="Rajdhani" panose="020B0604020202020204" charset="0"/>
                <a:ea typeface="Times New Roman" panose="02020603050405020304" pitchFamily="18" charset="0"/>
                <a:cs typeface="Rajdhani" panose="020B0604020202020204" charset="0"/>
              </a:rPr>
              <a:t>Step 4 : choosing a Machine learning method </a:t>
            </a:r>
          </a:p>
          <a:p>
            <a:pPr algn="ctr"/>
            <a:r>
              <a:rPr lang="en-US" sz="3000" b="1" dirty="0">
                <a:solidFill>
                  <a:schemeClr val="tx2"/>
                </a:solidFill>
                <a:latin typeface="Rajdhani" panose="020B0604020202020204" charset="0"/>
                <a:ea typeface="Times New Roman" panose="02020603050405020304" pitchFamily="18" charset="0"/>
                <a:cs typeface="Rajdhani" panose="020B0604020202020204" charset="0"/>
              </a:rPr>
              <a:t> </a:t>
            </a:r>
            <a:endParaRPr lang="en-US" sz="3000" b="1" dirty="0">
              <a:solidFill>
                <a:schemeClr val="tx2"/>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endParaRPr>
          </a:p>
        </p:txBody>
      </p:sp>
      <p:sp>
        <p:nvSpPr>
          <p:cNvPr id="3" name="Google Shape;653;p34">
            <a:extLst>
              <a:ext uri="{FF2B5EF4-FFF2-40B4-BE49-F238E27FC236}">
                <a16:creationId xmlns:a16="http://schemas.microsoft.com/office/drawing/2014/main" id="{3808655A-46C2-4A28-96E1-2C8CFD4F7F29}"/>
              </a:ext>
            </a:extLst>
          </p:cNvPr>
          <p:cNvSpPr/>
          <p:nvPr/>
        </p:nvSpPr>
        <p:spPr>
          <a:xfrm>
            <a:off x="4050612" y="1206836"/>
            <a:ext cx="912300" cy="9123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6;p34">
            <a:extLst>
              <a:ext uri="{FF2B5EF4-FFF2-40B4-BE49-F238E27FC236}">
                <a16:creationId xmlns:a16="http://schemas.microsoft.com/office/drawing/2014/main" id="{88E83A3E-1AA8-472D-9B62-61DF61BA715B}"/>
              </a:ext>
            </a:extLst>
          </p:cNvPr>
          <p:cNvSpPr txBox="1">
            <a:spLocks/>
          </p:cNvSpPr>
          <p:nvPr/>
        </p:nvSpPr>
        <p:spPr>
          <a:xfrm>
            <a:off x="796500" y="2170612"/>
            <a:ext cx="2234400" cy="70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endParaRPr lang="en-US" sz="1400" dirty="0"/>
          </a:p>
        </p:txBody>
      </p:sp>
      <p:sp>
        <p:nvSpPr>
          <p:cNvPr id="5" name="Google Shape;666;p34">
            <a:extLst>
              <a:ext uri="{FF2B5EF4-FFF2-40B4-BE49-F238E27FC236}">
                <a16:creationId xmlns:a16="http://schemas.microsoft.com/office/drawing/2014/main" id="{F02004F0-5478-4C83-BAC2-41A8E1DC3D73}"/>
              </a:ext>
            </a:extLst>
          </p:cNvPr>
          <p:cNvSpPr txBox="1">
            <a:spLocks/>
          </p:cNvSpPr>
          <p:nvPr/>
        </p:nvSpPr>
        <p:spPr>
          <a:xfrm flipH="1">
            <a:off x="1879600" y="858967"/>
            <a:ext cx="1151300" cy="365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en-US" sz="1800" b="1" dirty="0">
                <a:effectLst/>
                <a:latin typeface="Times New Roman" panose="02020603050405020304" pitchFamily="18" charset="0"/>
                <a:ea typeface="Times New Roman" panose="02020603050405020304" pitchFamily="18" charset="0"/>
              </a:rPr>
              <a:t>SVM</a:t>
            </a:r>
            <a:endParaRPr lang="en-US" sz="1800" b="1" dirty="0">
              <a:latin typeface="Rajdhani"/>
              <a:ea typeface="Rajdhani"/>
              <a:cs typeface="Rajdhani"/>
              <a:sym typeface="Rajdhani"/>
            </a:endParaRPr>
          </a:p>
        </p:txBody>
      </p:sp>
      <p:sp>
        <p:nvSpPr>
          <p:cNvPr id="6" name="Google Shape;668;p34">
            <a:extLst>
              <a:ext uri="{FF2B5EF4-FFF2-40B4-BE49-F238E27FC236}">
                <a16:creationId xmlns:a16="http://schemas.microsoft.com/office/drawing/2014/main" id="{2CBF049E-DE80-4B2F-8BFB-D0B52A8223EC}"/>
              </a:ext>
            </a:extLst>
          </p:cNvPr>
          <p:cNvSpPr txBox="1">
            <a:spLocks/>
          </p:cNvSpPr>
          <p:nvPr/>
        </p:nvSpPr>
        <p:spPr>
          <a:xfrm>
            <a:off x="2242486" y="2166948"/>
            <a:ext cx="795495" cy="36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en-US" sz="1800" b="1" dirty="0">
                <a:latin typeface="Times New Roman" panose="02020603050405020304" pitchFamily="18" charset="0"/>
                <a:ea typeface="Rajdhani"/>
                <a:cs typeface="Times New Roman" panose="02020603050405020304" pitchFamily="18" charset="0"/>
                <a:sym typeface="Rajdhani"/>
              </a:rPr>
              <a:t>DC</a:t>
            </a:r>
          </a:p>
        </p:txBody>
      </p:sp>
      <p:sp>
        <p:nvSpPr>
          <p:cNvPr id="7" name="Google Shape;670;p34">
            <a:extLst>
              <a:ext uri="{FF2B5EF4-FFF2-40B4-BE49-F238E27FC236}">
                <a16:creationId xmlns:a16="http://schemas.microsoft.com/office/drawing/2014/main" id="{B5E822C3-393A-4325-B37C-5D1697BD6BF0}"/>
              </a:ext>
            </a:extLst>
          </p:cNvPr>
          <p:cNvSpPr/>
          <p:nvPr/>
        </p:nvSpPr>
        <p:spPr>
          <a:xfrm>
            <a:off x="3154787" y="2119136"/>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71;p34">
            <a:extLst>
              <a:ext uri="{FF2B5EF4-FFF2-40B4-BE49-F238E27FC236}">
                <a16:creationId xmlns:a16="http://schemas.microsoft.com/office/drawing/2014/main" id="{2A6865F4-6455-4D13-A68D-5B15996FE41A}"/>
              </a:ext>
            </a:extLst>
          </p:cNvPr>
          <p:cNvSpPr/>
          <p:nvPr/>
        </p:nvSpPr>
        <p:spPr>
          <a:xfrm>
            <a:off x="5408137" y="2119136"/>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2;p34">
            <a:extLst>
              <a:ext uri="{FF2B5EF4-FFF2-40B4-BE49-F238E27FC236}">
                <a16:creationId xmlns:a16="http://schemas.microsoft.com/office/drawing/2014/main" id="{7D292EF1-1352-4E00-BF89-B1BB7CF8D9A7}"/>
              </a:ext>
            </a:extLst>
          </p:cNvPr>
          <p:cNvSpPr/>
          <p:nvPr/>
        </p:nvSpPr>
        <p:spPr>
          <a:xfrm>
            <a:off x="3154787" y="756236"/>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3;p34">
            <a:extLst>
              <a:ext uri="{FF2B5EF4-FFF2-40B4-BE49-F238E27FC236}">
                <a16:creationId xmlns:a16="http://schemas.microsoft.com/office/drawing/2014/main" id="{910FE01F-0FE2-41D3-9265-474B5B04E3B7}"/>
              </a:ext>
            </a:extLst>
          </p:cNvPr>
          <p:cNvSpPr/>
          <p:nvPr/>
        </p:nvSpPr>
        <p:spPr>
          <a:xfrm>
            <a:off x="5408137" y="756236"/>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674;p34">
            <a:extLst>
              <a:ext uri="{FF2B5EF4-FFF2-40B4-BE49-F238E27FC236}">
                <a16:creationId xmlns:a16="http://schemas.microsoft.com/office/drawing/2014/main" id="{498227ED-9495-4FDB-AB50-519B149DD138}"/>
              </a:ext>
            </a:extLst>
          </p:cNvPr>
          <p:cNvCxnSpPr>
            <a:cxnSpLocks/>
            <a:stCxn id="9" idx="3"/>
            <a:endCxn id="3" idx="1"/>
          </p:cNvCxnSpPr>
          <p:nvPr/>
        </p:nvCxnSpPr>
        <p:spPr>
          <a:xfrm>
            <a:off x="3605387" y="981536"/>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12" name="Google Shape;675;p34">
            <a:extLst>
              <a:ext uri="{FF2B5EF4-FFF2-40B4-BE49-F238E27FC236}">
                <a16:creationId xmlns:a16="http://schemas.microsoft.com/office/drawing/2014/main" id="{55008F07-3448-4EEF-8D87-331C02EEB8A0}"/>
              </a:ext>
            </a:extLst>
          </p:cNvPr>
          <p:cNvCxnSpPr>
            <a:cxnSpLocks/>
            <a:stCxn id="3" idx="1"/>
            <a:endCxn id="7" idx="3"/>
          </p:cNvCxnSpPr>
          <p:nvPr/>
        </p:nvCxnSpPr>
        <p:spPr>
          <a:xfrm flipH="1">
            <a:off x="3605412" y="1662986"/>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13" name="Google Shape;676;p34">
            <a:extLst>
              <a:ext uri="{FF2B5EF4-FFF2-40B4-BE49-F238E27FC236}">
                <a16:creationId xmlns:a16="http://schemas.microsoft.com/office/drawing/2014/main" id="{F803A5F8-653D-4B88-9E08-DAF2D67D3825}"/>
              </a:ext>
            </a:extLst>
          </p:cNvPr>
          <p:cNvCxnSpPr>
            <a:cxnSpLocks/>
            <a:stCxn id="10" idx="1"/>
            <a:endCxn id="3" idx="3"/>
          </p:cNvCxnSpPr>
          <p:nvPr/>
        </p:nvCxnSpPr>
        <p:spPr>
          <a:xfrm flipH="1">
            <a:off x="4962937" y="981536"/>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14" name="Google Shape;677;p34">
            <a:extLst>
              <a:ext uri="{FF2B5EF4-FFF2-40B4-BE49-F238E27FC236}">
                <a16:creationId xmlns:a16="http://schemas.microsoft.com/office/drawing/2014/main" id="{CBC2D987-2E8B-446E-A2E7-F2D050803EDD}"/>
              </a:ext>
            </a:extLst>
          </p:cNvPr>
          <p:cNvCxnSpPr>
            <a:cxnSpLocks/>
            <a:stCxn id="3" idx="3"/>
            <a:endCxn id="8" idx="1"/>
          </p:cNvCxnSpPr>
          <p:nvPr/>
        </p:nvCxnSpPr>
        <p:spPr>
          <a:xfrm>
            <a:off x="4962912" y="1662986"/>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grpSp>
        <p:nvGrpSpPr>
          <p:cNvPr id="15" name="Google Shape;724;p36">
            <a:extLst>
              <a:ext uri="{FF2B5EF4-FFF2-40B4-BE49-F238E27FC236}">
                <a16:creationId xmlns:a16="http://schemas.microsoft.com/office/drawing/2014/main" id="{0B87BC84-7A77-429B-B02F-886B75450E84}"/>
              </a:ext>
            </a:extLst>
          </p:cNvPr>
          <p:cNvGrpSpPr/>
          <p:nvPr/>
        </p:nvGrpSpPr>
        <p:grpSpPr>
          <a:xfrm>
            <a:off x="4196460" y="1367267"/>
            <a:ext cx="620453" cy="576396"/>
            <a:chOff x="2497275" y="2744159"/>
            <a:chExt cx="370930" cy="370549"/>
          </a:xfrm>
        </p:grpSpPr>
        <p:sp>
          <p:nvSpPr>
            <p:cNvPr id="16" name="Google Shape;725;p36">
              <a:extLst>
                <a:ext uri="{FF2B5EF4-FFF2-40B4-BE49-F238E27FC236}">
                  <a16:creationId xmlns:a16="http://schemas.microsoft.com/office/drawing/2014/main" id="{15612878-19ED-4976-92D7-60A1F509AB18}"/>
                </a:ext>
              </a:extLst>
            </p:cNvPr>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26;p36">
              <a:extLst>
                <a:ext uri="{FF2B5EF4-FFF2-40B4-BE49-F238E27FC236}">
                  <a16:creationId xmlns:a16="http://schemas.microsoft.com/office/drawing/2014/main" id="{D0E1DDFA-D181-4821-A3E7-1D9153510D26}"/>
                </a:ext>
              </a:extLst>
            </p:cNvPr>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27;p36">
              <a:extLst>
                <a:ext uri="{FF2B5EF4-FFF2-40B4-BE49-F238E27FC236}">
                  <a16:creationId xmlns:a16="http://schemas.microsoft.com/office/drawing/2014/main" id="{D9BF6CC5-949E-4F46-88F4-520774D68E95}"/>
                </a:ext>
              </a:extLst>
            </p:cNvPr>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728;p36">
              <a:extLst>
                <a:ext uri="{FF2B5EF4-FFF2-40B4-BE49-F238E27FC236}">
                  <a16:creationId xmlns:a16="http://schemas.microsoft.com/office/drawing/2014/main" id="{109FC746-812E-4C55-BAC0-0290BCD9CD44}"/>
                </a:ext>
              </a:extLst>
            </p:cNvPr>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29;p36">
              <a:extLst>
                <a:ext uri="{FF2B5EF4-FFF2-40B4-BE49-F238E27FC236}">
                  <a16:creationId xmlns:a16="http://schemas.microsoft.com/office/drawing/2014/main" id="{C9B918E0-0EF9-4837-8C70-A41440D31751}"/>
                </a:ext>
              </a:extLst>
            </p:cNvPr>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30;p36">
              <a:extLst>
                <a:ext uri="{FF2B5EF4-FFF2-40B4-BE49-F238E27FC236}">
                  <a16:creationId xmlns:a16="http://schemas.microsoft.com/office/drawing/2014/main" id="{20456F22-EA81-473F-AD92-7815D29B24BE}"/>
                </a:ext>
              </a:extLst>
            </p:cNvPr>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2619;p61">
            <a:extLst>
              <a:ext uri="{FF2B5EF4-FFF2-40B4-BE49-F238E27FC236}">
                <a16:creationId xmlns:a16="http://schemas.microsoft.com/office/drawing/2014/main" id="{1578BD81-9153-4F38-8828-C8E02C61FBB6}"/>
              </a:ext>
            </a:extLst>
          </p:cNvPr>
          <p:cNvGrpSpPr/>
          <p:nvPr/>
        </p:nvGrpSpPr>
        <p:grpSpPr>
          <a:xfrm>
            <a:off x="5468399" y="806458"/>
            <a:ext cx="337069" cy="302593"/>
            <a:chOff x="3441065" y="4302505"/>
            <a:chExt cx="337069" cy="302593"/>
          </a:xfrm>
        </p:grpSpPr>
        <p:sp>
          <p:nvSpPr>
            <p:cNvPr id="23" name="Google Shape;12620;p61">
              <a:extLst>
                <a:ext uri="{FF2B5EF4-FFF2-40B4-BE49-F238E27FC236}">
                  <a16:creationId xmlns:a16="http://schemas.microsoft.com/office/drawing/2014/main" id="{C3CF7AB3-13CC-49FF-A443-9483B1DCE5A0}"/>
                </a:ext>
              </a:extLst>
            </p:cNvPr>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621;p61">
              <a:extLst>
                <a:ext uri="{FF2B5EF4-FFF2-40B4-BE49-F238E27FC236}">
                  <a16:creationId xmlns:a16="http://schemas.microsoft.com/office/drawing/2014/main" id="{A4AE1D1E-AA0F-48E0-988A-ACB6D16183A1}"/>
                </a:ext>
              </a:extLst>
            </p:cNvPr>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622;p61">
              <a:extLst>
                <a:ext uri="{FF2B5EF4-FFF2-40B4-BE49-F238E27FC236}">
                  <a16:creationId xmlns:a16="http://schemas.microsoft.com/office/drawing/2014/main" id="{D927A5FF-808E-4E77-AAD5-EBAD7996E47D}"/>
                </a:ext>
              </a:extLst>
            </p:cNvPr>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623;p61">
              <a:extLst>
                <a:ext uri="{FF2B5EF4-FFF2-40B4-BE49-F238E27FC236}">
                  <a16:creationId xmlns:a16="http://schemas.microsoft.com/office/drawing/2014/main" id="{C291E135-93FD-4ADA-BB8F-A9D73A24BF00}"/>
                </a:ext>
              </a:extLst>
            </p:cNvPr>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624;p61">
              <a:extLst>
                <a:ext uri="{FF2B5EF4-FFF2-40B4-BE49-F238E27FC236}">
                  <a16:creationId xmlns:a16="http://schemas.microsoft.com/office/drawing/2014/main" id="{55A28F5B-9449-4937-A4C2-079271EDEE4F}"/>
                </a:ext>
              </a:extLst>
            </p:cNvPr>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625;p61">
              <a:extLst>
                <a:ext uri="{FF2B5EF4-FFF2-40B4-BE49-F238E27FC236}">
                  <a16:creationId xmlns:a16="http://schemas.microsoft.com/office/drawing/2014/main" id="{5053F0A9-1EE2-4AF8-BED5-1702EAF15E81}"/>
                </a:ext>
              </a:extLst>
            </p:cNvPr>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626;p61">
              <a:extLst>
                <a:ext uri="{FF2B5EF4-FFF2-40B4-BE49-F238E27FC236}">
                  <a16:creationId xmlns:a16="http://schemas.microsoft.com/office/drawing/2014/main" id="{681412E8-94F2-45FC-A38E-C838FA7DB26A}"/>
                </a:ext>
              </a:extLst>
            </p:cNvPr>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627;p61">
              <a:extLst>
                <a:ext uri="{FF2B5EF4-FFF2-40B4-BE49-F238E27FC236}">
                  <a16:creationId xmlns:a16="http://schemas.microsoft.com/office/drawing/2014/main" id="{29313868-2249-4F7D-B118-91EC4A0A5DEC}"/>
                </a:ext>
              </a:extLst>
            </p:cNvPr>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628;p61">
              <a:extLst>
                <a:ext uri="{FF2B5EF4-FFF2-40B4-BE49-F238E27FC236}">
                  <a16:creationId xmlns:a16="http://schemas.microsoft.com/office/drawing/2014/main" id="{9896A2CC-C3D5-416C-A2C3-B46A3C7D51C3}"/>
                </a:ext>
              </a:extLst>
            </p:cNvPr>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629;p61">
              <a:extLst>
                <a:ext uri="{FF2B5EF4-FFF2-40B4-BE49-F238E27FC236}">
                  <a16:creationId xmlns:a16="http://schemas.microsoft.com/office/drawing/2014/main" id="{10DC5362-2759-4B7F-B4E3-A3570E04FD3F}"/>
                </a:ext>
              </a:extLst>
            </p:cNvPr>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630;p61">
              <a:extLst>
                <a:ext uri="{FF2B5EF4-FFF2-40B4-BE49-F238E27FC236}">
                  <a16:creationId xmlns:a16="http://schemas.microsoft.com/office/drawing/2014/main" id="{1641CE7E-4CDE-4582-BD0A-2B89CA0338DF}"/>
                </a:ext>
              </a:extLst>
            </p:cNvPr>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631;p61">
              <a:extLst>
                <a:ext uri="{FF2B5EF4-FFF2-40B4-BE49-F238E27FC236}">
                  <a16:creationId xmlns:a16="http://schemas.microsoft.com/office/drawing/2014/main" id="{AEF1804A-F58B-4DD8-AA76-034E9791EB92}"/>
                </a:ext>
              </a:extLst>
            </p:cNvPr>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632;p61">
              <a:extLst>
                <a:ext uri="{FF2B5EF4-FFF2-40B4-BE49-F238E27FC236}">
                  <a16:creationId xmlns:a16="http://schemas.microsoft.com/office/drawing/2014/main" id="{AC9B1C29-D0C8-48B4-8F0F-6BF9ECA8CC52}"/>
                </a:ext>
              </a:extLst>
            </p:cNvPr>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2619;p61">
            <a:extLst>
              <a:ext uri="{FF2B5EF4-FFF2-40B4-BE49-F238E27FC236}">
                <a16:creationId xmlns:a16="http://schemas.microsoft.com/office/drawing/2014/main" id="{D3C85B9D-10C2-40FF-B0FC-DD27C40CECC2}"/>
              </a:ext>
            </a:extLst>
          </p:cNvPr>
          <p:cNvGrpSpPr/>
          <p:nvPr/>
        </p:nvGrpSpPr>
        <p:grpSpPr>
          <a:xfrm>
            <a:off x="5468400" y="2170590"/>
            <a:ext cx="337069" cy="302593"/>
            <a:chOff x="3441065" y="4302505"/>
            <a:chExt cx="337069" cy="302593"/>
          </a:xfrm>
        </p:grpSpPr>
        <p:sp>
          <p:nvSpPr>
            <p:cNvPr id="37" name="Google Shape;12620;p61">
              <a:extLst>
                <a:ext uri="{FF2B5EF4-FFF2-40B4-BE49-F238E27FC236}">
                  <a16:creationId xmlns:a16="http://schemas.microsoft.com/office/drawing/2014/main" id="{FEF7EBCC-2F0C-4AE4-80A5-C87583CFCF9F}"/>
                </a:ext>
              </a:extLst>
            </p:cNvPr>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621;p61">
              <a:extLst>
                <a:ext uri="{FF2B5EF4-FFF2-40B4-BE49-F238E27FC236}">
                  <a16:creationId xmlns:a16="http://schemas.microsoft.com/office/drawing/2014/main" id="{2A784175-20B1-4AED-9D01-0B7B3BCAAEBC}"/>
                </a:ext>
              </a:extLst>
            </p:cNvPr>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622;p61">
              <a:extLst>
                <a:ext uri="{FF2B5EF4-FFF2-40B4-BE49-F238E27FC236}">
                  <a16:creationId xmlns:a16="http://schemas.microsoft.com/office/drawing/2014/main" id="{AC977459-B9F7-4F51-973C-1DD185D520F8}"/>
                </a:ext>
              </a:extLst>
            </p:cNvPr>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623;p61">
              <a:extLst>
                <a:ext uri="{FF2B5EF4-FFF2-40B4-BE49-F238E27FC236}">
                  <a16:creationId xmlns:a16="http://schemas.microsoft.com/office/drawing/2014/main" id="{63228133-9A6E-48B7-897B-3A8C0C469EEA}"/>
                </a:ext>
              </a:extLst>
            </p:cNvPr>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624;p61">
              <a:extLst>
                <a:ext uri="{FF2B5EF4-FFF2-40B4-BE49-F238E27FC236}">
                  <a16:creationId xmlns:a16="http://schemas.microsoft.com/office/drawing/2014/main" id="{61F2CAA9-1FD6-4145-8BB2-DB2C64AA51F8}"/>
                </a:ext>
              </a:extLst>
            </p:cNvPr>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625;p61">
              <a:extLst>
                <a:ext uri="{FF2B5EF4-FFF2-40B4-BE49-F238E27FC236}">
                  <a16:creationId xmlns:a16="http://schemas.microsoft.com/office/drawing/2014/main" id="{BB2B7F01-AEF1-4D13-90D0-4C712D62C367}"/>
                </a:ext>
              </a:extLst>
            </p:cNvPr>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26;p61">
              <a:extLst>
                <a:ext uri="{FF2B5EF4-FFF2-40B4-BE49-F238E27FC236}">
                  <a16:creationId xmlns:a16="http://schemas.microsoft.com/office/drawing/2014/main" id="{F8205553-6B79-4DB3-B3FD-A1FB86D57838}"/>
                </a:ext>
              </a:extLst>
            </p:cNvPr>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27;p61">
              <a:extLst>
                <a:ext uri="{FF2B5EF4-FFF2-40B4-BE49-F238E27FC236}">
                  <a16:creationId xmlns:a16="http://schemas.microsoft.com/office/drawing/2014/main" id="{D60AE7F9-D7F9-4B63-A11D-54E45F04432D}"/>
                </a:ext>
              </a:extLst>
            </p:cNvPr>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28;p61">
              <a:extLst>
                <a:ext uri="{FF2B5EF4-FFF2-40B4-BE49-F238E27FC236}">
                  <a16:creationId xmlns:a16="http://schemas.microsoft.com/office/drawing/2014/main" id="{46B0E2B4-2DA7-440B-A0F7-7B13C13B042F}"/>
                </a:ext>
              </a:extLst>
            </p:cNvPr>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29;p61">
              <a:extLst>
                <a:ext uri="{FF2B5EF4-FFF2-40B4-BE49-F238E27FC236}">
                  <a16:creationId xmlns:a16="http://schemas.microsoft.com/office/drawing/2014/main" id="{D281AD7A-33D9-4A72-B7CA-614E1C44E580}"/>
                </a:ext>
              </a:extLst>
            </p:cNvPr>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30;p61">
              <a:extLst>
                <a:ext uri="{FF2B5EF4-FFF2-40B4-BE49-F238E27FC236}">
                  <a16:creationId xmlns:a16="http://schemas.microsoft.com/office/drawing/2014/main" id="{90C5E73D-88DC-4A83-9200-F86B460A93B2}"/>
                </a:ext>
              </a:extLst>
            </p:cNvPr>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631;p61">
              <a:extLst>
                <a:ext uri="{FF2B5EF4-FFF2-40B4-BE49-F238E27FC236}">
                  <a16:creationId xmlns:a16="http://schemas.microsoft.com/office/drawing/2014/main" id="{B0292085-1A7A-455D-A2A0-4313C90EEA14}"/>
                </a:ext>
              </a:extLst>
            </p:cNvPr>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632;p61">
              <a:extLst>
                <a:ext uri="{FF2B5EF4-FFF2-40B4-BE49-F238E27FC236}">
                  <a16:creationId xmlns:a16="http://schemas.microsoft.com/office/drawing/2014/main" id="{4878D482-3465-40EA-89F0-AC25CF397E68}"/>
                </a:ext>
              </a:extLst>
            </p:cNvPr>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12619;p61">
            <a:extLst>
              <a:ext uri="{FF2B5EF4-FFF2-40B4-BE49-F238E27FC236}">
                <a16:creationId xmlns:a16="http://schemas.microsoft.com/office/drawing/2014/main" id="{088E79F0-1AC4-4F6A-8BA2-6C0CFAC1569E}"/>
              </a:ext>
            </a:extLst>
          </p:cNvPr>
          <p:cNvGrpSpPr/>
          <p:nvPr/>
        </p:nvGrpSpPr>
        <p:grpSpPr>
          <a:xfrm>
            <a:off x="3212147" y="819860"/>
            <a:ext cx="337069" cy="302593"/>
            <a:chOff x="3441065" y="4302505"/>
            <a:chExt cx="337069" cy="302593"/>
          </a:xfrm>
        </p:grpSpPr>
        <p:sp>
          <p:nvSpPr>
            <p:cNvPr id="51" name="Google Shape;12620;p61">
              <a:extLst>
                <a:ext uri="{FF2B5EF4-FFF2-40B4-BE49-F238E27FC236}">
                  <a16:creationId xmlns:a16="http://schemas.microsoft.com/office/drawing/2014/main" id="{B00137DF-CAAF-41DD-8F5E-8BE1D94B60BA}"/>
                </a:ext>
              </a:extLst>
            </p:cNvPr>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621;p61">
              <a:extLst>
                <a:ext uri="{FF2B5EF4-FFF2-40B4-BE49-F238E27FC236}">
                  <a16:creationId xmlns:a16="http://schemas.microsoft.com/office/drawing/2014/main" id="{06ECDC18-AFA0-4BBA-B25D-2A1A13D3A52D}"/>
                </a:ext>
              </a:extLst>
            </p:cNvPr>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622;p61">
              <a:extLst>
                <a:ext uri="{FF2B5EF4-FFF2-40B4-BE49-F238E27FC236}">
                  <a16:creationId xmlns:a16="http://schemas.microsoft.com/office/drawing/2014/main" id="{9AC1CEB4-72CA-4ABC-9B74-6D5A6361433A}"/>
                </a:ext>
              </a:extLst>
            </p:cNvPr>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623;p61">
              <a:extLst>
                <a:ext uri="{FF2B5EF4-FFF2-40B4-BE49-F238E27FC236}">
                  <a16:creationId xmlns:a16="http://schemas.microsoft.com/office/drawing/2014/main" id="{F47B033A-0DAC-48F0-861C-FEC5960058AA}"/>
                </a:ext>
              </a:extLst>
            </p:cNvPr>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624;p61">
              <a:extLst>
                <a:ext uri="{FF2B5EF4-FFF2-40B4-BE49-F238E27FC236}">
                  <a16:creationId xmlns:a16="http://schemas.microsoft.com/office/drawing/2014/main" id="{FBA663EB-74AB-4417-8893-9E889F46CFF0}"/>
                </a:ext>
              </a:extLst>
            </p:cNvPr>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625;p61">
              <a:extLst>
                <a:ext uri="{FF2B5EF4-FFF2-40B4-BE49-F238E27FC236}">
                  <a16:creationId xmlns:a16="http://schemas.microsoft.com/office/drawing/2014/main" id="{2CA8CA7C-3BE4-4F3D-9C55-6A12E3803230}"/>
                </a:ext>
              </a:extLst>
            </p:cNvPr>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626;p61">
              <a:extLst>
                <a:ext uri="{FF2B5EF4-FFF2-40B4-BE49-F238E27FC236}">
                  <a16:creationId xmlns:a16="http://schemas.microsoft.com/office/drawing/2014/main" id="{4A763B95-404C-4BB6-9FDD-BD6B3A4B58EF}"/>
                </a:ext>
              </a:extLst>
            </p:cNvPr>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627;p61">
              <a:extLst>
                <a:ext uri="{FF2B5EF4-FFF2-40B4-BE49-F238E27FC236}">
                  <a16:creationId xmlns:a16="http://schemas.microsoft.com/office/drawing/2014/main" id="{E480F924-F0A0-4340-BC78-E5AF1F402E81}"/>
                </a:ext>
              </a:extLst>
            </p:cNvPr>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628;p61">
              <a:extLst>
                <a:ext uri="{FF2B5EF4-FFF2-40B4-BE49-F238E27FC236}">
                  <a16:creationId xmlns:a16="http://schemas.microsoft.com/office/drawing/2014/main" id="{957257FA-78E5-4C1F-8B6C-2BD0CB3EE8FF}"/>
                </a:ext>
              </a:extLst>
            </p:cNvPr>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629;p61">
              <a:extLst>
                <a:ext uri="{FF2B5EF4-FFF2-40B4-BE49-F238E27FC236}">
                  <a16:creationId xmlns:a16="http://schemas.microsoft.com/office/drawing/2014/main" id="{6BB91AB7-8621-45EB-8F1F-9486F690D881}"/>
                </a:ext>
              </a:extLst>
            </p:cNvPr>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630;p61">
              <a:extLst>
                <a:ext uri="{FF2B5EF4-FFF2-40B4-BE49-F238E27FC236}">
                  <a16:creationId xmlns:a16="http://schemas.microsoft.com/office/drawing/2014/main" id="{E444A732-114C-46EC-BC3C-86506F2DB607}"/>
                </a:ext>
              </a:extLst>
            </p:cNvPr>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631;p61">
              <a:extLst>
                <a:ext uri="{FF2B5EF4-FFF2-40B4-BE49-F238E27FC236}">
                  <a16:creationId xmlns:a16="http://schemas.microsoft.com/office/drawing/2014/main" id="{D4FA4E77-382C-4F91-AA25-03D935E2EE43}"/>
                </a:ext>
              </a:extLst>
            </p:cNvPr>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632;p61">
              <a:extLst>
                <a:ext uri="{FF2B5EF4-FFF2-40B4-BE49-F238E27FC236}">
                  <a16:creationId xmlns:a16="http://schemas.microsoft.com/office/drawing/2014/main" id="{C03B99FE-F5CD-4C8B-9DBA-099274463BDF}"/>
                </a:ext>
              </a:extLst>
            </p:cNvPr>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12619;p61">
            <a:extLst>
              <a:ext uri="{FF2B5EF4-FFF2-40B4-BE49-F238E27FC236}">
                <a16:creationId xmlns:a16="http://schemas.microsoft.com/office/drawing/2014/main" id="{7407669D-5FB4-4F3D-AB7D-5A611C456878}"/>
              </a:ext>
            </a:extLst>
          </p:cNvPr>
          <p:cNvGrpSpPr/>
          <p:nvPr/>
        </p:nvGrpSpPr>
        <p:grpSpPr>
          <a:xfrm>
            <a:off x="3216663" y="2193139"/>
            <a:ext cx="337069" cy="302593"/>
            <a:chOff x="3441065" y="4302505"/>
            <a:chExt cx="337069" cy="302593"/>
          </a:xfrm>
        </p:grpSpPr>
        <p:sp>
          <p:nvSpPr>
            <p:cNvPr id="65" name="Google Shape;12620;p61">
              <a:extLst>
                <a:ext uri="{FF2B5EF4-FFF2-40B4-BE49-F238E27FC236}">
                  <a16:creationId xmlns:a16="http://schemas.microsoft.com/office/drawing/2014/main" id="{FACC657A-BC13-41FC-A4C7-C9211F144C14}"/>
                </a:ext>
              </a:extLst>
            </p:cNvPr>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621;p61">
              <a:extLst>
                <a:ext uri="{FF2B5EF4-FFF2-40B4-BE49-F238E27FC236}">
                  <a16:creationId xmlns:a16="http://schemas.microsoft.com/office/drawing/2014/main" id="{B07AAEBF-9FCA-470D-8410-E2665F7CAB70}"/>
                </a:ext>
              </a:extLst>
            </p:cNvPr>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622;p61">
              <a:extLst>
                <a:ext uri="{FF2B5EF4-FFF2-40B4-BE49-F238E27FC236}">
                  <a16:creationId xmlns:a16="http://schemas.microsoft.com/office/drawing/2014/main" id="{BF2927E0-2364-4BE8-B712-C24D69C0FD69}"/>
                </a:ext>
              </a:extLst>
            </p:cNvPr>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623;p61">
              <a:extLst>
                <a:ext uri="{FF2B5EF4-FFF2-40B4-BE49-F238E27FC236}">
                  <a16:creationId xmlns:a16="http://schemas.microsoft.com/office/drawing/2014/main" id="{DAE6BA8E-D469-4CA6-8EBC-4C03FC472AFB}"/>
                </a:ext>
              </a:extLst>
            </p:cNvPr>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624;p61">
              <a:extLst>
                <a:ext uri="{FF2B5EF4-FFF2-40B4-BE49-F238E27FC236}">
                  <a16:creationId xmlns:a16="http://schemas.microsoft.com/office/drawing/2014/main" id="{4A9EFC68-190D-4052-ABBD-3D7B3640E0B2}"/>
                </a:ext>
              </a:extLst>
            </p:cNvPr>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625;p61">
              <a:extLst>
                <a:ext uri="{FF2B5EF4-FFF2-40B4-BE49-F238E27FC236}">
                  <a16:creationId xmlns:a16="http://schemas.microsoft.com/office/drawing/2014/main" id="{D8C7BBBA-D8E9-4F67-9237-A09F20AB16D3}"/>
                </a:ext>
              </a:extLst>
            </p:cNvPr>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626;p61">
              <a:extLst>
                <a:ext uri="{FF2B5EF4-FFF2-40B4-BE49-F238E27FC236}">
                  <a16:creationId xmlns:a16="http://schemas.microsoft.com/office/drawing/2014/main" id="{FC8B83A7-4580-4E6D-B81C-8ABE658B8D09}"/>
                </a:ext>
              </a:extLst>
            </p:cNvPr>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627;p61">
              <a:extLst>
                <a:ext uri="{FF2B5EF4-FFF2-40B4-BE49-F238E27FC236}">
                  <a16:creationId xmlns:a16="http://schemas.microsoft.com/office/drawing/2014/main" id="{0B63EEA5-6ED1-4D4C-8170-8E1ED5C92BD7}"/>
                </a:ext>
              </a:extLst>
            </p:cNvPr>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628;p61">
              <a:extLst>
                <a:ext uri="{FF2B5EF4-FFF2-40B4-BE49-F238E27FC236}">
                  <a16:creationId xmlns:a16="http://schemas.microsoft.com/office/drawing/2014/main" id="{05777690-6FC2-4E75-A210-7792ADAD62D7}"/>
                </a:ext>
              </a:extLst>
            </p:cNvPr>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629;p61">
              <a:extLst>
                <a:ext uri="{FF2B5EF4-FFF2-40B4-BE49-F238E27FC236}">
                  <a16:creationId xmlns:a16="http://schemas.microsoft.com/office/drawing/2014/main" id="{9D9A5C76-AE16-4ADB-AFF5-F265743DA4CE}"/>
                </a:ext>
              </a:extLst>
            </p:cNvPr>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630;p61">
              <a:extLst>
                <a:ext uri="{FF2B5EF4-FFF2-40B4-BE49-F238E27FC236}">
                  <a16:creationId xmlns:a16="http://schemas.microsoft.com/office/drawing/2014/main" id="{8D122246-B290-437E-B2F6-BFB10F2A10D7}"/>
                </a:ext>
              </a:extLst>
            </p:cNvPr>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631;p61">
              <a:extLst>
                <a:ext uri="{FF2B5EF4-FFF2-40B4-BE49-F238E27FC236}">
                  <a16:creationId xmlns:a16="http://schemas.microsoft.com/office/drawing/2014/main" id="{9270063F-30EC-4E7A-AF82-C72BDE545B28}"/>
                </a:ext>
              </a:extLst>
            </p:cNvPr>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632;p61">
              <a:extLst>
                <a:ext uri="{FF2B5EF4-FFF2-40B4-BE49-F238E27FC236}">
                  <a16:creationId xmlns:a16="http://schemas.microsoft.com/office/drawing/2014/main" id="{7DDB3C62-D2B3-47C8-80CB-76B99E91DD19}"/>
                </a:ext>
              </a:extLst>
            </p:cNvPr>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55;p34">
            <a:extLst>
              <a:ext uri="{FF2B5EF4-FFF2-40B4-BE49-F238E27FC236}">
                <a16:creationId xmlns:a16="http://schemas.microsoft.com/office/drawing/2014/main" id="{39E7E33D-8D69-4EEF-8C26-948128C58AFF}"/>
              </a:ext>
            </a:extLst>
          </p:cNvPr>
          <p:cNvSpPr txBox="1">
            <a:spLocks/>
          </p:cNvSpPr>
          <p:nvPr/>
        </p:nvSpPr>
        <p:spPr>
          <a:xfrm flipH="1">
            <a:off x="6003135" y="701953"/>
            <a:ext cx="941951" cy="45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800" b="1" dirty="0">
                <a:effectLst/>
                <a:latin typeface="Times New Roman" panose="02020603050405020304" pitchFamily="18" charset="0"/>
                <a:ea typeface="Times New Roman" panose="02020603050405020304" pitchFamily="18" charset="0"/>
              </a:rPr>
              <a:t>KNN</a:t>
            </a:r>
            <a:endParaRPr lang="en-US" sz="1400" b="1" dirty="0"/>
          </a:p>
        </p:txBody>
      </p:sp>
      <p:sp>
        <p:nvSpPr>
          <p:cNvPr id="79" name="Google Shape;657;p34">
            <a:extLst>
              <a:ext uri="{FF2B5EF4-FFF2-40B4-BE49-F238E27FC236}">
                <a16:creationId xmlns:a16="http://schemas.microsoft.com/office/drawing/2014/main" id="{52A46135-CA61-483C-9C51-BBDF7B2BD215}"/>
              </a:ext>
            </a:extLst>
          </p:cNvPr>
          <p:cNvSpPr txBox="1">
            <a:spLocks/>
          </p:cNvSpPr>
          <p:nvPr/>
        </p:nvSpPr>
        <p:spPr>
          <a:xfrm>
            <a:off x="6073934" y="2119136"/>
            <a:ext cx="871152" cy="45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800" b="1" dirty="0">
                <a:latin typeface="Times New Roman" panose="02020603050405020304" pitchFamily="18" charset="0"/>
                <a:cs typeface="Times New Roman" panose="02020603050405020304" pitchFamily="18" charset="0"/>
              </a:rPr>
              <a:t>ANN</a:t>
            </a:r>
          </a:p>
        </p:txBody>
      </p:sp>
      <p:pic>
        <p:nvPicPr>
          <p:cNvPr id="80" name="image4.png">
            <a:extLst>
              <a:ext uri="{FF2B5EF4-FFF2-40B4-BE49-F238E27FC236}">
                <a16:creationId xmlns:a16="http://schemas.microsoft.com/office/drawing/2014/main" id="{380133D0-6AA0-418F-8EF5-0D88B550A8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661"/>
          <a:stretch/>
        </p:blipFill>
        <p:spPr bwMode="auto">
          <a:xfrm>
            <a:off x="2601113" y="2946015"/>
            <a:ext cx="3998913" cy="2081601"/>
          </a:xfrm>
          <a:prstGeom prst="rect">
            <a:avLst/>
          </a:prstGeom>
          <a:solidFill>
            <a:schemeClr val="tx2"/>
          </a:solidFill>
        </p:spPr>
      </p:pic>
    </p:spTree>
    <p:extLst>
      <p:ext uri="{BB962C8B-B14F-4D97-AF65-F5344CB8AC3E}">
        <p14:creationId xmlns:p14="http://schemas.microsoft.com/office/powerpoint/2010/main" val="25161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fill="hold"/>
                                        <p:tgtEl>
                                          <p:spTgt spid="22"/>
                                        </p:tgtEl>
                                        <p:attrNameLst>
                                          <p:attrName>ppt_x</p:attrName>
                                        </p:attrNameLst>
                                      </p:cBhvr>
                                      <p:tavLst>
                                        <p:tav tm="0">
                                          <p:val>
                                            <p:strVal val="#ppt_x"/>
                                          </p:val>
                                        </p:tav>
                                        <p:tav tm="100000">
                                          <p:val>
                                            <p:strVal val="#ppt_x"/>
                                          </p:val>
                                        </p:tav>
                                      </p:tavLst>
                                    </p:anim>
                                    <p:anim calcmode="lin" valueType="num">
                                      <p:cBhvr additive="base">
                                        <p:cTn id="53" dur="500" fill="hold"/>
                                        <p:tgtEl>
                                          <p:spTgt spid="22"/>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anim calcmode="lin" valueType="num">
                                      <p:cBhvr additive="base">
                                        <p:cTn id="56" dur="500" fill="hold"/>
                                        <p:tgtEl>
                                          <p:spTgt spid="36"/>
                                        </p:tgtEl>
                                        <p:attrNameLst>
                                          <p:attrName>ppt_x</p:attrName>
                                        </p:attrNameLst>
                                      </p:cBhvr>
                                      <p:tavLst>
                                        <p:tav tm="0">
                                          <p:val>
                                            <p:strVal val="#ppt_x"/>
                                          </p:val>
                                        </p:tav>
                                        <p:tav tm="100000">
                                          <p:val>
                                            <p:strVal val="#ppt_x"/>
                                          </p:val>
                                        </p:tav>
                                      </p:tavLst>
                                    </p:anim>
                                    <p:anim calcmode="lin" valueType="num">
                                      <p:cBhvr additive="base">
                                        <p:cTn id="57" dur="500" fill="hold"/>
                                        <p:tgtEl>
                                          <p:spTgt spid="36"/>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50"/>
                                        </p:tgtEl>
                                        <p:attrNameLst>
                                          <p:attrName>style.visibility</p:attrName>
                                        </p:attrNameLst>
                                      </p:cBhvr>
                                      <p:to>
                                        <p:strVal val="visible"/>
                                      </p:to>
                                    </p:set>
                                    <p:anim calcmode="lin" valueType="num">
                                      <p:cBhvr additive="base">
                                        <p:cTn id="60" dur="500" fill="hold"/>
                                        <p:tgtEl>
                                          <p:spTgt spid="50"/>
                                        </p:tgtEl>
                                        <p:attrNameLst>
                                          <p:attrName>ppt_x</p:attrName>
                                        </p:attrNameLst>
                                      </p:cBhvr>
                                      <p:tavLst>
                                        <p:tav tm="0">
                                          <p:val>
                                            <p:strVal val="#ppt_x"/>
                                          </p:val>
                                        </p:tav>
                                        <p:tav tm="100000">
                                          <p:val>
                                            <p:strVal val="#ppt_x"/>
                                          </p:val>
                                        </p:tav>
                                      </p:tavLst>
                                    </p:anim>
                                    <p:anim calcmode="lin" valueType="num">
                                      <p:cBhvr additive="base">
                                        <p:cTn id="61" dur="500" fill="hold"/>
                                        <p:tgtEl>
                                          <p:spTgt spid="50"/>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 calcmode="lin" valueType="num">
                                      <p:cBhvr additive="base">
                                        <p:cTn id="64" dur="500" fill="hold"/>
                                        <p:tgtEl>
                                          <p:spTgt spid="64"/>
                                        </p:tgtEl>
                                        <p:attrNameLst>
                                          <p:attrName>ppt_x</p:attrName>
                                        </p:attrNameLst>
                                      </p:cBhvr>
                                      <p:tavLst>
                                        <p:tav tm="0">
                                          <p:val>
                                            <p:strVal val="#ppt_x"/>
                                          </p:val>
                                        </p:tav>
                                        <p:tav tm="100000">
                                          <p:val>
                                            <p:strVal val="#ppt_x"/>
                                          </p:val>
                                        </p:tav>
                                      </p:tavLst>
                                    </p:anim>
                                    <p:anim calcmode="lin" valueType="num">
                                      <p:cBhvr additive="base">
                                        <p:cTn id="65"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500"/>
                                        <p:tgtEl>
                                          <p:spTgt spid="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fade">
                                      <p:cBhvr>
                                        <p:cTn id="80" dur="500"/>
                                        <p:tgtEl>
                                          <p:spTgt spid="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9">
                                            <p:txEl>
                                              <p:pRg st="0" end="0"/>
                                            </p:txEl>
                                          </p:spTgt>
                                        </p:tgtEl>
                                        <p:attrNameLst>
                                          <p:attrName>style.visibility</p:attrName>
                                        </p:attrNameLst>
                                      </p:cBhvr>
                                      <p:to>
                                        <p:strVal val="visible"/>
                                      </p:to>
                                    </p:set>
                                    <p:animEffect transition="in" filter="fade">
                                      <p:cBhvr>
                                        <p:cTn id="85" dur="500"/>
                                        <p:tgtEl>
                                          <p:spTgt spid="79">
                                            <p:txEl>
                                              <p:pRg st="0" end="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21" fill="hold" nodeType="click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barn(inVertical)">
                                      <p:cBhvr>
                                        <p:cTn id="9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P spid="6" grpId="0"/>
      <p:bldP spid="7" grpId="0" animBg="1"/>
      <p:bldP spid="8" grpId="0" animBg="1"/>
      <p:bldP spid="9" grpId="0" animBg="1"/>
      <p:bldP spid="10" grpId="0" animBg="1"/>
      <p:bldP spid="7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661D60-D7BD-41AF-8028-CD3C8952D5D9}"/>
              </a:ext>
            </a:extLst>
          </p:cNvPr>
          <p:cNvSpPr txBox="1"/>
          <p:nvPr/>
        </p:nvSpPr>
        <p:spPr>
          <a:xfrm>
            <a:off x="3396343" y="65536"/>
            <a:ext cx="2815771" cy="553998"/>
          </a:xfrm>
          <a:prstGeom prst="rect">
            <a:avLst/>
          </a:prstGeom>
          <a:noFill/>
        </p:spPr>
        <p:txBody>
          <a:bodyPr wrap="square">
            <a:spAutoFit/>
          </a:bodyPr>
          <a:lstStyle/>
          <a:p>
            <a:pPr algn="ctr"/>
            <a:r>
              <a:rPr lang="en-US" sz="3000" b="1" dirty="0">
                <a:solidFill>
                  <a:schemeClr val="tx2"/>
                </a:solidFill>
                <a:latin typeface="Rajdhani" panose="020B0604020202020204" charset="0"/>
                <a:ea typeface="Times New Roman" panose="02020603050405020304" pitchFamily="18" charset="0"/>
                <a:cs typeface="Rajdhani" panose="020B0604020202020204" charset="0"/>
              </a:rPr>
              <a:t>Step 4: The SVM </a:t>
            </a:r>
            <a:endParaRPr lang="en-US" sz="3000" b="1" dirty="0">
              <a:solidFill>
                <a:schemeClr val="tx2"/>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endParaRPr>
          </a:p>
        </p:txBody>
      </p:sp>
      <p:sp>
        <p:nvSpPr>
          <p:cNvPr id="3" name="TextBox 2">
            <a:extLst>
              <a:ext uri="{FF2B5EF4-FFF2-40B4-BE49-F238E27FC236}">
                <a16:creationId xmlns:a16="http://schemas.microsoft.com/office/drawing/2014/main" id="{73C26E3F-99C2-48FB-B34A-39300745B67B}"/>
              </a:ext>
            </a:extLst>
          </p:cNvPr>
          <p:cNvSpPr txBox="1"/>
          <p:nvPr/>
        </p:nvSpPr>
        <p:spPr>
          <a:xfrm>
            <a:off x="319314" y="672833"/>
            <a:ext cx="8824686" cy="369332"/>
          </a:xfrm>
          <a:prstGeom prst="rect">
            <a:avLst/>
          </a:prstGeom>
          <a:noFill/>
        </p:spPr>
        <p:txBody>
          <a:bodyPr wrap="square" rtlCol="0">
            <a:spAutoFit/>
          </a:bodyPr>
          <a:lstStyle/>
          <a:p>
            <a:r>
              <a:rPr lang="en-US" sz="1800" b="1" dirty="0">
                <a:solidFill>
                  <a:schemeClr val="tx2"/>
                </a:solidFill>
                <a:latin typeface="Calibri" panose="020F0502020204030204" pitchFamily="34" charset="0"/>
                <a:ea typeface="Times New Roman" panose="02020603050405020304" pitchFamily="18" charset="0"/>
                <a:cs typeface="Calibri" panose="020F0502020204030204" pitchFamily="34" charset="0"/>
              </a:rPr>
              <a:t>The SVM is the </a:t>
            </a:r>
            <a:r>
              <a:rPr lang="en-US" sz="1800" b="1" dirty="0">
                <a:solidFill>
                  <a:srgbClr val="F8F8F8"/>
                </a:solidFill>
                <a:latin typeface="Calibri" panose="020F0502020204030204" pitchFamily="34" charset="0"/>
                <a:cs typeface="Calibri" panose="020F0502020204030204" pitchFamily="34" charset="0"/>
              </a:rPr>
              <a:t>Support Vector Machine </a:t>
            </a:r>
            <a:r>
              <a:rPr lang="en-US" sz="1800" b="1" dirty="0">
                <a:solidFill>
                  <a:schemeClr val="tx2"/>
                </a:solidFill>
                <a:latin typeface="Calibri" panose="020F0502020204030204" pitchFamily="34" charset="0"/>
                <a:ea typeface="Times New Roman" panose="02020603050405020304" pitchFamily="18" charset="0"/>
                <a:cs typeface="Calibri" panose="020F0502020204030204" pitchFamily="34" charset="0"/>
              </a:rPr>
              <a:t>.</a:t>
            </a:r>
          </a:p>
        </p:txBody>
      </p:sp>
      <p:pic>
        <p:nvPicPr>
          <p:cNvPr id="4" name="Picture 3" descr="Diagram&#10;&#10;Description automatically generated">
            <a:extLst>
              <a:ext uri="{FF2B5EF4-FFF2-40B4-BE49-F238E27FC236}">
                <a16:creationId xmlns:a16="http://schemas.microsoft.com/office/drawing/2014/main" id="{0A71A8EB-0E1C-431B-82E4-96DB0F5585CD}"/>
              </a:ext>
            </a:extLst>
          </p:cNvPr>
          <p:cNvPicPr>
            <a:picLocks noChangeAspect="1"/>
          </p:cNvPicPr>
          <p:nvPr/>
        </p:nvPicPr>
        <p:blipFill>
          <a:blip r:embed="rId2"/>
          <a:stretch>
            <a:fillRect/>
          </a:stretch>
        </p:blipFill>
        <p:spPr>
          <a:xfrm>
            <a:off x="3066370" y="3198035"/>
            <a:ext cx="3330574" cy="1679032"/>
          </a:xfrm>
          <a:prstGeom prst="rect">
            <a:avLst/>
          </a:prstGeom>
        </p:spPr>
      </p:pic>
      <p:sp>
        <p:nvSpPr>
          <p:cNvPr id="5" name="TextBox 4">
            <a:extLst>
              <a:ext uri="{FF2B5EF4-FFF2-40B4-BE49-F238E27FC236}">
                <a16:creationId xmlns:a16="http://schemas.microsoft.com/office/drawing/2014/main" id="{DE40734C-290F-47AD-8CF3-3B6E1F1F3810}"/>
              </a:ext>
            </a:extLst>
          </p:cNvPr>
          <p:cNvSpPr txBox="1"/>
          <p:nvPr/>
        </p:nvSpPr>
        <p:spPr>
          <a:xfrm>
            <a:off x="319314" y="1219960"/>
            <a:ext cx="8824686" cy="369332"/>
          </a:xfrm>
          <a:prstGeom prst="rect">
            <a:avLst/>
          </a:prstGeom>
          <a:noFill/>
        </p:spPr>
        <p:txBody>
          <a:bodyPr wrap="square" rtlCol="0">
            <a:spAutoFit/>
          </a:bodyPr>
          <a:lstStyle/>
          <a:p>
            <a:r>
              <a:rPr lang="en-US" sz="1800" b="1" dirty="0">
                <a:solidFill>
                  <a:srgbClr val="F8F8F8"/>
                </a:solidFill>
                <a:latin typeface="Calibri" panose="020F0502020204030204" pitchFamily="34" charset="0"/>
                <a:cs typeface="Calibri" panose="020F0502020204030204" pitchFamily="34" charset="0"/>
              </a:rPr>
              <a:t>SVM is one of the most popular Supervise algorithms, which is used for Classification.</a:t>
            </a:r>
          </a:p>
        </p:txBody>
      </p:sp>
      <p:sp>
        <p:nvSpPr>
          <p:cNvPr id="6" name="TextBox 5">
            <a:extLst>
              <a:ext uri="{FF2B5EF4-FFF2-40B4-BE49-F238E27FC236}">
                <a16:creationId xmlns:a16="http://schemas.microsoft.com/office/drawing/2014/main" id="{6E9812C6-581F-4165-9F6E-168EF5977372}"/>
              </a:ext>
            </a:extLst>
          </p:cNvPr>
          <p:cNvSpPr txBox="1"/>
          <p:nvPr/>
        </p:nvSpPr>
        <p:spPr>
          <a:xfrm>
            <a:off x="242785" y="1905111"/>
            <a:ext cx="8824686" cy="646331"/>
          </a:xfrm>
          <a:prstGeom prst="rect">
            <a:avLst/>
          </a:prstGeom>
          <a:noFill/>
        </p:spPr>
        <p:txBody>
          <a:bodyPr wrap="square" rtlCol="0">
            <a:spAutoFit/>
          </a:bodyPr>
          <a:lstStyle/>
          <a:p>
            <a:r>
              <a:rPr lang="en-US" sz="1800" b="1" dirty="0">
                <a:solidFill>
                  <a:srgbClr val="F8F8F8"/>
                </a:solidFill>
                <a:latin typeface="Calibri" panose="020F0502020204030204" pitchFamily="34" charset="0"/>
                <a:cs typeface="Calibri" panose="020F0502020204030204" pitchFamily="34" charset="0"/>
              </a:rPr>
              <a:t>The goal of the SVM algorithm is to choose the extreme points/vectors that help in creating the hyperplane. </a:t>
            </a:r>
          </a:p>
        </p:txBody>
      </p:sp>
    </p:spTree>
    <p:extLst>
      <p:ext uri="{BB962C8B-B14F-4D97-AF65-F5344CB8AC3E}">
        <p14:creationId xmlns:p14="http://schemas.microsoft.com/office/powerpoint/2010/main" val="263452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arn(inVertical)">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DE97F7-1F00-4B2C-952F-EA80D004608F}"/>
              </a:ext>
            </a:extLst>
          </p:cNvPr>
          <p:cNvSpPr txBox="1"/>
          <p:nvPr/>
        </p:nvSpPr>
        <p:spPr>
          <a:xfrm>
            <a:off x="333829" y="1160327"/>
            <a:ext cx="7794171" cy="646331"/>
          </a:xfrm>
          <a:prstGeom prst="rect">
            <a:avLst/>
          </a:prstGeom>
          <a:noFill/>
        </p:spPr>
        <p:txBody>
          <a:bodyPr wrap="square">
            <a:spAutoFit/>
          </a:bodyPr>
          <a:lstStyle/>
          <a:p>
            <a:r>
              <a:rPr lang="en-US" sz="18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Running this classifier takes milliseconds to find result , differentiate  and find the matches between the two photos.</a:t>
            </a:r>
            <a:endParaRPr lang="en-US" sz="1800" b="1" dirty="0">
              <a:solidFill>
                <a:schemeClr val="tx2"/>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3" name="Picture 2" descr="A person wearing a helmet&#10;&#10;Description automatically generated with medium confidence">
            <a:extLst>
              <a:ext uri="{FF2B5EF4-FFF2-40B4-BE49-F238E27FC236}">
                <a16:creationId xmlns:a16="http://schemas.microsoft.com/office/drawing/2014/main" id="{2BE0B6B4-C126-4822-A7C7-EC4E1FF0CC1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96707" y="2851771"/>
            <a:ext cx="3794760" cy="2011680"/>
          </a:xfrm>
          <a:prstGeom prst="rect">
            <a:avLst/>
          </a:prstGeom>
          <a:noFill/>
          <a:ln>
            <a:noFill/>
          </a:ln>
        </p:spPr>
      </p:pic>
      <p:cxnSp>
        <p:nvCxnSpPr>
          <p:cNvPr id="4" name="Straight Arrow Connector 3">
            <a:extLst>
              <a:ext uri="{FF2B5EF4-FFF2-40B4-BE49-F238E27FC236}">
                <a16:creationId xmlns:a16="http://schemas.microsoft.com/office/drawing/2014/main" id="{C4DB1648-CA00-4AE2-8BAC-74EF465C90EE}"/>
              </a:ext>
            </a:extLst>
          </p:cNvPr>
          <p:cNvCxnSpPr>
            <a:cxnSpLocks/>
          </p:cNvCxnSpPr>
          <p:nvPr/>
        </p:nvCxnSpPr>
        <p:spPr>
          <a:xfrm flipH="1">
            <a:off x="7275198" y="3107363"/>
            <a:ext cx="944136"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5" name="TextBox 4">
            <a:extLst>
              <a:ext uri="{FF2B5EF4-FFF2-40B4-BE49-F238E27FC236}">
                <a16:creationId xmlns:a16="http://schemas.microsoft.com/office/drawing/2014/main" id="{850F4D63-FD1A-4BA9-A53C-EC83AC0B038D}"/>
              </a:ext>
            </a:extLst>
          </p:cNvPr>
          <p:cNvSpPr txBox="1"/>
          <p:nvPr/>
        </p:nvSpPr>
        <p:spPr>
          <a:xfrm>
            <a:off x="665365" y="135294"/>
            <a:ext cx="8062685" cy="769441"/>
          </a:xfrm>
          <a:prstGeom prst="rect">
            <a:avLst/>
          </a:prstGeom>
          <a:noFill/>
        </p:spPr>
        <p:txBody>
          <a:bodyPr wrap="square" rtlCol="0">
            <a:spAutoFit/>
          </a:bodyPr>
          <a:lstStyle/>
          <a:p>
            <a:pPr algn="ctr"/>
            <a:r>
              <a:rPr lang="en-US" sz="3000" b="1" i="0" dirty="0">
                <a:solidFill>
                  <a:schemeClr val="tx2"/>
                </a:solidFill>
                <a:effectLst/>
                <a:latin typeface="Rajdhani" panose="020B0604020202020204" charset="0"/>
                <a:cs typeface="Rajdhani" panose="020B0604020202020204" charset="0"/>
              </a:rPr>
              <a:t>Step 4: </a:t>
            </a:r>
            <a:r>
              <a:rPr lang="en-US" sz="3000" b="1" dirty="0">
                <a:solidFill>
                  <a:schemeClr val="tx2"/>
                </a:solidFill>
                <a:latin typeface="Rajdhani" panose="020B0604020202020204" charset="0"/>
                <a:cs typeface="Rajdhani" panose="020B0604020202020204" charset="0"/>
              </a:rPr>
              <a:t>SVM</a:t>
            </a:r>
            <a:r>
              <a:rPr lang="en-US" sz="3000" b="1" i="0" dirty="0">
                <a:solidFill>
                  <a:schemeClr val="tx2"/>
                </a:solidFill>
                <a:effectLst/>
                <a:latin typeface="Rajdhani" panose="020B0604020202020204" charset="0"/>
                <a:cs typeface="Rajdhani" panose="020B0604020202020204" charset="0"/>
              </a:rPr>
              <a:t> </a:t>
            </a:r>
          </a:p>
          <a:p>
            <a:pPr algn="ctr"/>
            <a:endParaRPr lang="en-US" dirty="0"/>
          </a:p>
        </p:txBody>
      </p:sp>
      <p:pic>
        <p:nvPicPr>
          <p:cNvPr id="6" name="Picture 5">
            <a:extLst>
              <a:ext uri="{FF2B5EF4-FFF2-40B4-BE49-F238E27FC236}">
                <a16:creationId xmlns:a16="http://schemas.microsoft.com/office/drawing/2014/main" id="{36D68686-100A-4FDF-A826-C4FC988301D2}"/>
              </a:ext>
            </a:extLst>
          </p:cNvPr>
          <p:cNvPicPr>
            <a:picLocks noChangeAspect="1"/>
          </p:cNvPicPr>
          <p:nvPr/>
        </p:nvPicPr>
        <p:blipFill>
          <a:blip r:embed="rId3"/>
          <a:stretch>
            <a:fillRect/>
          </a:stretch>
        </p:blipFill>
        <p:spPr>
          <a:xfrm>
            <a:off x="493486" y="2851771"/>
            <a:ext cx="3570514" cy="2011681"/>
          </a:xfrm>
          <a:prstGeom prst="rect">
            <a:avLst/>
          </a:prstGeom>
        </p:spPr>
      </p:pic>
    </p:spTree>
    <p:extLst>
      <p:ext uri="{BB962C8B-B14F-4D97-AF65-F5344CB8AC3E}">
        <p14:creationId xmlns:p14="http://schemas.microsoft.com/office/powerpoint/2010/main" val="294891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9FBFD3-81CE-45B7-BAA7-C5E8FBF03FA2}"/>
              </a:ext>
            </a:extLst>
          </p:cNvPr>
          <p:cNvSpPr txBox="1"/>
          <p:nvPr/>
        </p:nvSpPr>
        <p:spPr>
          <a:xfrm>
            <a:off x="355069" y="1023568"/>
            <a:ext cx="4920697" cy="1231106"/>
          </a:xfrm>
          <a:prstGeom prst="rect">
            <a:avLst/>
          </a:prstGeom>
          <a:noFill/>
        </p:spPr>
        <p:txBody>
          <a:bodyPr wrap="square">
            <a:spAutoFit/>
          </a:bodyPr>
          <a:lstStyle/>
          <a:p>
            <a:pPr marL="0" marR="0" algn="just">
              <a:spcBef>
                <a:spcPts val="0"/>
              </a:spcBef>
              <a:spcAft>
                <a:spcPts val="0"/>
              </a:spcAft>
            </a:pPr>
            <a:r>
              <a:rPr lang="en-US" sz="2000" b="1" dirty="0">
                <a:solidFill>
                  <a:srgbClr val="F8F8F8"/>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Calibri" panose="020F0502020204030204" pitchFamily="34" charset="0"/>
              </a:rPr>
              <a:t>Blurry Image:</a:t>
            </a:r>
          </a:p>
          <a:p>
            <a:pPr marL="0" marR="0" algn="just">
              <a:spcBef>
                <a:spcPts val="0"/>
              </a:spcBef>
              <a:spcAft>
                <a:spcPts val="0"/>
              </a:spcAft>
            </a:pPr>
            <a:r>
              <a:rPr lang="en-US" sz="1800" b="1" dirty="0">
                <a:solidFill>
                  <a:srgbClr val="F8F8F8"/>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Calibri" panose="020F0502020204030204" pitchFamily="34" charset="0"/>
              </a:rPr>
              <a:t>Here we used another test photo of Mohamed Salah but blurry or pixeled and the result came as true .</a:t>
            </a:r>
          </a:p>
        </p:txBody>
      </p:sp>
      <p:pic>
        <p:nvPicPr>
          <p:cNvPr id="5" name="Picture 4" descr="A picture containing text, person, person, male&#10;&#10;Description automatically generated">
            <a:extLst>
              <a:ext uri="{FF2B5EF4-FFF2-40B4-BE49-F238E27FC236}">
                <a16:creationId xmlns:a16="http://schemas.microsoft.com/office/drawing/2014/main" id="{A4400F93-E599-4880-9A09-5E7B09ADB7D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661830" y="861151"/>
            <a:ext cx="2305050" cy="2153285"/>
          </a:xfrm>
          <a:prstGeom prst="rect">
            <a:avLst/>
          </a:prstGeom>
          <a:noFill/>
        </p:spPr>
      </p:pic>
      <p:sp>
        <p:nvSpPr>
          <p:cNvPr id="7" name="TextBox 6">
            <a:extLst>
              <a:ext uri="{FF2B5EF4-FFF2-40B4-BE49-F238E27FC236}">
                <a16:creationId xmlns:a16="http://schemas.microsoft.com/office/drawing/2014/main" id="{9ED7E570-D92E-4231-89C3-0858E4246E50}"/>
              </a:ext>
            </a:extLst>
          </p:cNvPr>
          <p:cNvSpPr txBox="1"/>
          <p:nvPr/>
        </p:nvSpPr>
        <p:spPr>
          <a:xfrm>
            <a:off x="137531" y="3405239"/>
            <a:ext cx="4798741" cy="1477328"/>
          </a:xfrm>
          <a:prstGeom prst="rect">
            <a:avLst/>
          </a:prstGeom>
          <a:noFill/>
        </p:spPr>
        <p:txBody>
          <a:bodyPr wrap="square">
            <a:spAutoFit/>
          </a:bodyPr>
          <a:lstStyle/>
          <a:p>
            <a:pPr marL="0" marR="0" algn="just">
              <a:spcBef>
                <a:spcPts val="0"/>
              </a:spcBef>
              <a:spcAft>
                <a:spcPts val="0"/>
              </a:spcAft>
            </a:pPr>
            <a:r>
              <a:rPr lang="en-US" sz="1800" b="1" dirty="0">
                <a:solidFill>
                  <a:srgbClr val="F8F8F8"/>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Calibri" panose="020F0502020204030204" pitchFamily="34" charset="0"/>
              </a:rPr>
              <a:t>Different faces in one Image:</a:t>
            </a:r>
          </a:p>
          <a:p>
            <a:pPr marL="0" marR="0" algn="just">
              <a:spcBef>
                <a:spcPts val="0"/>
              </a:spcBef>
              <a:spcAft>
                <a:spcPts val="0"/>
              </a:spcAft>
            </a:pPr>
            <a:endParaRPr lang="en-US" sz="1800" b="1" dirty="0">
              <a:solidFill>
                <a:srgbClr val="F8F8F8"/>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Calibri" panose="020F0502020204030204" pitchFamily="34" charset="0"/>
            </a:endParaRPr>
          </a:p>
          <a:p>
            <a:pPr marL="0" marR="0" algn="just">
              <a:spcBef>
                <a:spcPts val="0"/>
              </a:spcBef>
              <a:spcAft>
                <a:spcPts val="0"/>
              </a:spcAft>
            </a:pPr>
            <a:r>
              <a:rPr lang="en-US" sz="1800" b="1" dirty="0">
                <a:solidFill>
                  <a:srgbClr val="F8F8F8"/>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Calibri" panose="020F0502020204030204" pitchFamily="34" charset="0"/>
              </a:rPr>
              <a:t>We put another photo with  another player and the system detected Mo Salah’s face and can recognized him successfully .</a:t>
            </a:r>
          </a:p>
        </p:txBody>
      </p:sp>
      <p:pic>
        <p:nvPicPr>
          <p:cNvPr id="8" name="Picture 7" descr="A picture containing text, person, person, sport&#10;&#10;Description automatically generated">
            <a:extLst>
              <a:ext uri="{FF2B5EF4-FFF2-40B4-BE49-F238E27FC236}">
                <a16:creationId xmlns:a16="http://schemas.microsoft.com/office/drawing/2014/main" id="{6CAEC97F-F305-4699-8CC3-42900C50FE45}"/>
              </a:ext>
            </a:extLst>
          </p:cNvPr>
          <p:cNvPicPr/>
          <p:nvPr/>
        </p:nvPicPr>
        <p:blipFill>
          <a:blip r:embed="rId3">
            <a:extLst>
              <a:ext uri="{28A0092B-C50C-407E-A947-70E740481C1C}">
                <a14:useLocalDpi xmlns:a14="http://schemas.microsoft.com/office/drawing/2010/main" val="0"/>
              </a:ext>
            </a:extLst>
          </a:blip>
          <a:srcRect t="13783"/>
          <a:stretch>
            <a:fillRect/>
          </a:stretch>
        </p:blipFill>
        <p:spPr bwMode="auto">
          <a:xfrm>
            <a:off x="5560230" y="3357297"/>
            <a:ext cx="2705471" cy="1525270"/>
          </a:xfrm>
          <a:prstGeom prst="rect">
            <a:avLst/>
          </a:prstGeom>
          <a:noFill/>
        </p:spPr>
      </p:pic>
      <p:cxnSp>
        <p:nvCxnSpPr>
          <p:cNvPr id="9" name="Straight Arrow Connector 8">
            <a:extLst>
              <a:ext uri="{FF2B5EF4-FFF2-40B4-BE49-F238E27FC236}">
                <a16:creationId xmlns:a16="http://schemas.microsoft.com/office/drawing/2014/main" id="{58E0C213-97EF-40EA-9723-BFFFFB93C660}"/>
              </a:ext>
            </a:extLst>
          </p:cNvPr>
          <p:cNvCxnSpPr>
            <a:cxnSpLocks/>
          </p:cNvCxnSpPr>
          <p:nvPr/>
        </p:nvCxnSpPr>
        <p:spPr>
          <a:xfrm flipH="1">
            <a:off x="7898781" y="1132711"/>
            <a:ext cx="944136"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0" name="Straight Arrow Connector 9">
            <a:extLst>
              <a:ext uri="{FF2B5EF4-FFF2-40B4-BE49-F238E27FC236}">
                <a16:creationId xmlns:a16="http://schemas.microsoft.com/office/drawing/2014/main" id="{8879F2A2-D7AF-4D4D-8F9E-793D8343E34F}"/>
              </a:ext>
            </a:extLst>
          </p:cNvPr>
          <p:cNvCxnSpPr>
            <a:cxnSpLocks/>
          </p:cNvCxnSpPr>
          <p:nvPr/>
        </p:nvCxnSpPr>
        <p:spPr>
          <a:xfrm>
            <a:off x="4992914" y="3583504"/>
            <a:ext cx="565704"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2" name="TextBox 11">
            <a:extLst>
              <a:ext uri="{FF2B5EF4-FFF2-40B4-BE49-F238E27FC236}">
                <a16:creationId xmlns:a16="http://schemas.microsoft.com/office/drawing/2014/main" id="{E5908479-A9C6-413E-A6D8-40878EB7AE38}"/>
              </a:ext>
            </a:extLst>
          </p:cNvPr>
          <p:cNvSpPr txBox="1"/>
          <p:nvPr/>
        </p:nvSpPr>
        <p:spPr>
          <a:xfrm>
            <a:off x="1716974" y="133569"/>
            <a:ext cx="4877790" cy="769441"/>
          </a:xfrm>
          <a:prstGeom prst="rect">
            <a:avLst/>
          </a:prstGeom>
          <a:noFill/>
        </p:spPr>
        <p:txBody>
          <a:bodyPr wrap="square" rtlCol="0">
            <a:spAutoFit/>
          </a:bodyPr>
          <a:lstStyle/>
          <a:p>
            <a:pPr algn="ctr"/>
            <a:r>
              <a:rPr lang="en-US" sz="3000" b="1" kern="0"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rPr>
              <a:t>Face </a:t>
            </a:r>
            <a:r>
              <a:rPr lang="en-US" sz="3000" b="1"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rPr>
              <a:t>R</a:t>
            </a:r>
            <a:r>
              <a:rPr lang="en-US" sz="3000" b="1" kern="0"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rPr>
              <a:t>ecognition Experiment</a:t>
            </a:r>
            <a:endParaRPr lang="en-US" sz="3000" b="1"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endParaRPr>
          </a:p>
          <a:p>
            <a:endParaRPr lang="en-US" dirty="0"/>
          </a:p>
        </p:txBody>
      </p:sp>
    </p:spTree>
    <p:extLst>
      <p:ext uri="{BB962C8B-B14F-4D97-AF65-F5344CB8AC3E}">
        <p14:creationId xmlns:p14="http://schemas.microsoft.com/office/powerpoint/2010/main" val="251089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par>
                                <p:cTn id="35" presetID="16" presetClass="entr" presetSubtype="21"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F3005E-8255-424E-9601-1CD9E9B366E7}"/>
              </a:ext>
            </a:extLst>
          </p:cNvPr>
          <p:cNvSpPr txBox="1"/>
          <p:nvPr/>
        </p:nvSpPr>
        <p:spPr>
          <a:xfrm>
            <a:off x="320676" y="1223945"/>
            <a:ext cx="4572000" cy="1347805"/>
          </a:xfrm>
          <a:prstGeom prst="rect">
            <a:avLst/>
          </a:prstGeom>
          <a:noFill/>
        </p:spPr>
        <p:txBody>
          <a:bodyPr wrap="square">
            <a:spAutoFit/>
          </a:bodyPr>
          <a:lstStyle/>
          <a:p>
            <a:pPr marL="0" marR="0">
              <a:lnSpc>
                <a:spcPct val="115000"/>
              </a:lnSpc>
              <a:spcBef>
                <a:spcPts val="0"/>
              </a:spcBef>
              <a:spcAft>
                <a:spcPts val="0"/>
              </a:spcAft>
            </a:pPr>
            <a:r>
              <a:rPr lang="en-US" sz="1800" b="1" dirty="0">
                <a:solidFill>
                  <a:srgbClr val="F8F8F8"/>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Calibri" panose="020F0502020204030204" pitchFamily="34" charset="0"/>
              </a:rPr>
              <a:t>Close features:</a:t>
            </a:r>
          </a:p>
          <a:p>
            <a:pPr marL="0" marR="0">
              <a:lnSpc>
                <a:spcPct val="115000"/>
              </a:lnSpc>
              <a:spcBef>
                <a:spcPts val="0"/>
              </a:spcBef>
              <a:spcAft>
                <a:spcPts val="0"/>
              </a:spcAft>
            </a:pPr>
            <a:r>
              <a:rPr lang="en-US" sz="1800" b="1" dirty="0">
                <a:solidFill>
                  <a:srgbClr val="F8F8F8"/>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Calibri" panose="020F0502020204030204" pitchFamily="34" charset="0"/>
              </a:rPr>
              <a:t>last, we added a photo of  Nasr Salah who is</a:t>
            </a:r>
          </a:p>
          <a:p>
            <a:pPr marL="0" marR="0">
              <a:lnSpc>
                <a:spcPct val="115000"/>
              </a:lnSpc>
              <a:spcBef>
                <a:spcPts val="0"/>
              </a:spcBef>
              <a:spcAft>
                <a:spcPts val="0"/>
              </a:spcAft>
            </a:pPr>
            <a:r>
              <a:rPr lang="en-US" sz="1800" b="1" dirty="0">
                <a:solidFill>
                  <a:srgbClr val="F8F8F8"/>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Calibri" panose="020F0502020204030204" pitchFamily="34" charset="0"/>
              </a:rPr>
              <a:t>Salah’s brother as the have very close face features and the result came as false.</a:t>
            </a:r>
          </a:p>
        </p:txBody>
      </p:sp>
      <p:pic>
        <p:nvPicPr>
          <p:cNvPr id="6" name="Picture 5" descr="A picture containing text, grass, outdoor, person&#10;&#10;Description automatically generated">
            <a:extLst>
              <a:ext uri="{FF2B5EF4-FFF2-40B4-BE49-F238E27FC236}">
                <a16:creationId xmlns:a16="http://schemas.microsoft.com/office/drawing/2014/main" id="{D6ECAA35-7D6C-4CC5-AAEF-15B720FB2288}"/>
              </a:ext>
            </a:extLst>
          </p:cNvPr>
          <p:cNvPicPr>
            <a:picLocks noChangeAspect="1"/>
          </p:cNvPicPr>
          <p:nvPr/>
        </p:nvPicPr>
        <p:blipFill>
          <a:blip r:embed="rId2"/>
          <a:stretch>
            <a:fillRect/>
          </a:stretch>
        </p:blipFill>
        <p:spPr>
          <a:xfrm>
            <a:off x="5323313" y="1042289"/>
            <a:ext cx="2505075" cy="1775784"/>
          </a:xfrm>
          <a:prstGeom prst="rect">
            <a:avLst/>
          </a:prstGeom>
        </p:spPr>
      </p:pic>
      <p:cxnSp>
        <p:nvCxnSpPr>
          <p:cNvPr id="7" name="Straight Arrow Connector 6">
            <a:extLst>
              <a:ext uri="{FF2B5EF4-FFF2-40B4-BE49-F238E27FC236}">
                <a16:creationId xmlns:a16="http://schemas.microsoft.com/office/drawing/2014/main" id="{2C5B11B6-5B2D-40D2-8B3D-777DBB2AD52B}"/>
              </a:ext>
            </a:extLst>
          </p:cNvPr>
          <p:cNvCxnSpPr>
            <a:cxnSpLocks/>
          </p:cNvCxnSpPr>
          <p:nvPr/>
        </p:nvCxnSpPr>
        <p:spPr>
          <a:xfrm flipH="1">
            <a:off x="7879188" y="1304051"/>
            <a:ext cx="944136"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5C8705AE-5DD2-4A11-BB37-869EE6B20B55}"/>
              </a:ext>
            </a:extLst>
          </p:cNvPr>
          <p:cNvSpPr txBox="1"/>
          <p:nvPr/>
        </p:nvSpPr>
        <p:spPr>
          <a:xfrm>
            <a:off x="2794001" y="3919555"/>
            <a:ext cx="3846285" cy="434734"/>
          </a:xfrm>
          <a:prstGeom prst="rect">
            <a:avLst/>
          </a:prstGeom>
          <a:noFill/>
        </p:spPr>
        <p:txBody>
          <a:bodyPr wrap="square">
            <a:spAutoFit/>
          </a:bodyPr>
          <a:lstStyle/>
          <a:p>
            <a:pPr marL="0" marR="0">
              <a:lnSpc>
                <a:spcPct val="115000"/>
              </a:lnSpc>
              <a:spcBef>
                <a:spcPts val="0"/>
              </a:spcBef>
              <a:spcAft>
                <a:spcPts val="0"/>
              </a:spcAft>
            </a:pPr>
            <a:r>
              <a:rPr lang="en-US" sz="2000" b="1"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rPr>
              <a:t>Now let’s Move to another point.  </a:t>
            </a:r>
          </a:p>
        </p:txBody>
      </p:sp>
      <p:sp>
        <p:nvSpPr>
          <p:cNvPr id="10" name="TextBox 9">
            <a:extLst>
              <a:ext uri="{FF2B5EF4-FFF2-40B4-BE49-F238E27FC236}">
                <a16:creationId xmlns:a16="http://schemas.microsoft.com/office/drawing/2014/main" id="{3DCF0A0A-3785-4A21-AB7C-C4FE5149CA0D}"/>
              </a:ext>
            </a:extLst>
          </p:cNvPr>
          <p:cNvSpPr txBox="1"/>
          <p:nvPr/>
        </p:nvSpPr>
        <p:spPr>
          <a:xfrm>
            <a:off x="1762496" y="106828"/>
            <a:ext cx="4877790" cy="769441"/>
          </a:xfrm>
          <a:prstGeom prst="rect">
            <a:avLst/>
          </a:prstGeom>
          <a:noFill/>
        </p:spPr>
        <p:txBody>
          <a:bodyPr wrap="square" rtlCol="0">
            <a:spAutoFit/>
          </a:bodyPr>
          <a:lstStyle/>
          <a:p>
            <a:pPr algn="ctr"/>
            <a:r>
              <a:rPr lang="en-US" sz="3000" b="1" kern="0"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rPr>
              <a:t>Face </a:t>
            </a:r>
            <a:r>
              <a:rPr lang="en-US" sz="3000" b="1"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rPr>
              <a:t>R</a:t>
            </a:r>
            <a:r>
              <a:rPr lang="en-US" sz="3000" b="1" kern="0"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rPr>
              <a:t>ecognition Experiment</a:t>
            </a:r>
            <a:endParaRPr lang="en-US" sz="3000" b="1"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endParaRPr>
          </a:p>
          <a:p>
            <a:endParaRPr lang="en-US" dirty="0"/>
          </a:p>
        </p:txBody>
      </p:sp>
    </p:spTree>
    <p:extLst>
      <p:ext uri="{BB962C8B-B14F-4D97-AF65-F5344CB8AC3E}">
        <p14:creationId xmlns:p14="http://schemas.microsoft.com/office/powerpoint/2010/main" val="363602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16" presetClass="entr" presetSubtype="21"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09AF7-096F-4119-8124-9CE37C4821CA}"/>
              </a:ext>
            </a:extLst>
          </p:cNvPr>
          <p:cNvSpPr>
            <a:spLocks noGrp="1"/>
          </p:cNvSpPr>
          <p:nvPr>
            <p:ph type="title"/>
          </p:nvPr>
        </p:nvSpPr>
        <p:spPr>
          <a:xfrm>
            <a:off x="720000" y="390971"/>
            <a:ext cx="7704000" cy="572700"/>
          </a:xfrm>
        </p:spPr>
        <p:txBody>
          <a:bodyPr/>
          <a:lstStyle/>
          <a:p>
            <a:r>
              <a:rPr lang="en-US" sz="4000" dirty="0"/>
              <a:t>  Mobile Applications</a:t>
            </a:r>
          </a:p>
        </p:txBody>
      </p:sp>
      <p:sp>
        <p:nvSpPr>
          <p:cNvPr id="4" name="TextBox 3">
            <a:extLst>
              <a:ext uri="{FF2B5EF4-FFF2-40B4-BE49-F238E27FC236}">
                <a16:creationId xmlns:a16="http://schemas.microsoft.com/office/drawing/2014/main" id="{B29AAD73-35BE-4D3B-81DB-DA55401CCC84}"/>
              </a:ext>
            </a:extLst>
          </p:cNvPr>
          <p:cNvSpPr txBox="1"/>
          <p:nvPr/>
        </p:nvSpPr>
        <p:spPr>
          <a:xfrm>
            <a:off x="-87284" y="1509824"/>
            <a:ext cx="5533599" cy="1479700"/>
          </a:xfrm>
          <a:prstGeom prst="rect">
            <a:avLst/>
          </a:prstGeom>
          <a:noFill/>
        </p:spPr>
        <p:txBody>
          <a:bodyPr wrap="square">
            <a:spAutoFit/>
          </a:bodyPr>
          <a:lstStyle/>
          <a:p>
            <a:pPr marL="400050" marR="0" indent="-229235">
              <a:lnSpc>
                <a:spcPct val="115000"/>
              </a:lnSpc>
              <a:spcBef>
                <a:spcPts val="0"/>
              </a:spcBef>
              <a:spcAft>
                <a:spcPts val="0"/>
              </a:spcAft>
            </a:pPr>
            <a:r>
              <a:rPr lang="en-US" sz="2000" b="1" dirty="0">
                <a:solidFill>
                  <a:srgbClr val="F8F8F8"/>
                </a:solidFill>
                <a:effectLst/>
                <a:latin typeface="Times New Roman" panose="02020603050405020304" pitchFamily="18" charset="0"/>
                <a:ea typeface="Times New Roman" panose="02020603050405020304" pitchFamily="18" charset="0"/>
              </a:rPr>
              <a:t>What is Flutter?</a:t>
            </a:r>
          </a:p>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rPr>
              <a:t>    Flutter is a free and open-source mobile UI framework created by Google and released in May 2017. </a:t>
            </a:r>
          </a:p>
        </p:txBody>
      </p:sp>
      <p:pic>
        <p:nvPicPr>
          <p:cNvPr id="10242" name="Picture 2" descr="Will Fluter replace Java for Android Development? | by Anupama Singh |  Medium">
            <a:extLst>
              <a:ext uri="{FF2B5EF4-FFF2-40B4-BE49-F238E27FC236}">
                <a16:creationId xmlns:a16="http://schemas.microsoft.com/office/drawing/2014/main" id="{3B27B9EE-3084-48D4-8E21-4E6C70657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25" y="1509824"/>
            <a:ext cx="3105150" cy="30302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6AD1A2-1C86-41C5-91EB-9D795897A3DF}"/>
              </a:ext>
            </a:extLst>
          </p:cNvPr>
          <p:cNvSpPr txBox="1"/>
          <p:nvPr/>
        </p:nvSpPr>
        <p:spPr>
          <a:xfrm>
            <a:off x="10855" y="3052660"/>
            <a:ext cx="5337322" cy="1833643"/>
          </a:xfrm>
          <a:prstGeom prst="rect">
            <a:avLst/>
          </a:prstGeom>
          <a:noFill/>
        </p:spPr>
        <p:txBody>
          <a:bodyPr wrap="square">
            <a:spAutoFit/>
          </a:bodyPr>
          <a:lstStyle/>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rPr>
              <a:t>In a few words, it allows you to create a native mobile application with only one codebase. </a:t>
            </a:r>
          </a:p>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rPr>
              <a:t>   This means that you can use one programming language and one codebase to create two different apps (for iOS and Android).</a:t>
            </a:r>
          </a:p>
        </p:txBody>
      </p:sp>
      <p:sp>
        <p:nvSpPr>
          <p:cNvPr id="8" name="TextBox 7">
            <a:extLst>
              <a:ext uri="{FF2B5EF4-FFF2-40B4-BE49-F238E27FC236}">
                <a16:creationId xmlns:a16="http://schemas.microsoft.com/office/drawing/2014/main" id="{9DE9B15E-A43B-4E74-992A-7663132EFC7C}"/>
              </a:ext>
            </a:extLst>
          </p:cNvPr>
          <p:cNvSpPr txBox="1"/>
          <p:nvPr/>
        </p:nvSpPr>
        <p:spPr>
          <a:xfrm>
            <a:off x="-87284" y="1026807"/>
            <a:ext cx="7251404" cy="483017"/>
          </a:xfrm>
          <a:prstGeom prst="rect">
            <a:avLst/>
          </a:prstGeom>
          <a:noFill/>
        </p:spPr>
        <p:txBody>
          <a:bodyPr wrap="square">
            <a:spAutoFit/>
          </a:bodyPr>
          <a:lstStyle/>
          <a:p>
            <a:pPr marL="400050" marR="0" indent="-229235">
              <a:lnSpc>
                <a:spcPct val="115000"/>
              </a:lnSpc>
              <a:spcBef>
                <a:spcPts val="0"/>
              </a:spcBef>
              <a:spcAft>
                <a:spcPts val="0"/>
              </a:spcAft>
            </a:pPr>
            <a:r>
              <a:rPr lang="en-US" sz="2400" b="1" dirty="0">
                <a:solidFill>
                  <a:srgbClr val="F8F8F8"/>
                </a:solidFill>
                <a:effectLst/>
                <a:latin typeface="Times New Roman" panose="02020603050405020304" pitchFamily="18" charset="0"/>
                <a:ea typeface="Times New Roman" panose="02020603050405020304" pitchFamily="18" charset="0"/>
              </a:rPr>
              <a:t>We choose flutter to programming our application:</a:t>
            </a:r>
          </a:p>
        </p:txBody>
      </p:sp>
    </p:spTree>
    <p:extLst>
      <p:ext uri="{BB962C8B-B14F-4D97-AF65-F5344CB8AC3E}">
        <p14:creationId xmlns:p14="http://schemas.microsoft.com/office/powerpoint/2010/main" val="329131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242"/>
                                        </p:tgtEl>
                                        <p:attrNameLst>
                                          <p:attrName>style.visibility</p:attrName>
                                        </p:attrNameLst>
                                      </p:cBhvr>
                                      <p:to>
                                        <p:strVal val="visible"/>
                                      </p:to>
                                    </p:set>
                                    <p:animEffect transition="in" filter="barn(inVertical)">
                                      <p:cBhvr>
                                        <p:cTn id="17" dur="500"/>
                                        <p:tgtEl>
                                          <p:spTgt spid="1024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5688424" y="1547570"/>
            <a:ext cx="3455576" cy="22485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36" name="Google Shape;136;p27"/>
          <p:cNvSpPr txBox="1">
            <a:spLocks noGrp="1"/>
          </p:cNvSpPr>
          <p:nvPr>
            <p:ph type="subTitle" idx="1"/>
          </p:nvPr>
        </p:nvSpPr>
        <p:spPr>
          <a:xfrm>
            <a:off x="202028" y="1102201"/>
            <a:ext cx="5486395" cy="293909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n-US" sz="2400" dirty="0"/>
              <a:t>	COVID-19 is an infectious disease caused by the recently found virus known as coronavirus. in Wuhan, China on December 2019, there was no information about this virus, ever since that the world is suffering to have our normal life back with limited contact to reduce the infection.</a:t>
            </a:r>
          </a:p>
        </p:txBody>
      </p:sp>
      <p:cxnSp>
        <p:nvCxnSpPr>
          <p:cNvPr id="137" name="Google Shape;137;p27"/>
          <p:cNvCxnSpPr/>
          <p:nvPr/>
        </p:nvCxnSpPr>
        <p:spPr>
          <a:xfrm>
            <a:off x="5688424" y="2369420"/>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5"/>
                                        </p:tgtEl>
                                        <p:attrNameLst>
                                          <p:attrName>style.visibility</p:attrName>
                                        </p:attrNameLst>
                                      </p:cBhvr>
                                      <p:to>
                                        <p:strVal val="visible"/>
                                      </p:to>
                                    </p:set>
                                    <p:anim calcmode="lin" valueType="num">
                                      <p:cBhvr additive="base">
                                        <p:cTn id="7" dur="500" fill="hold"/>
                                        <p:tgtEl>
                                          <p:spTgt spid="135"/>
                                        </p:tgtEl>
                                        <p:attrNameLst>
                                          <p:attrName>ppt_x</p:attrName>
                                        </p:attrNameLst>
                                      </p:cBhvr>
                                      <p:tavLst>
                                        <p:tav tm="0">
                                          <p:val>
                                            <p:strVal val="#ppt_x"/>
                                          </p:val>
                                        </p:tav>
                                        <p:tav tm="100000">
                                          <p:val>
                                            <p:strVal val="#ppt_x"/>
                                          </p:val>
                                        </p:tav>
                                      </p:tavLst>
                                    </p:anim>
                                    <p:anim calcmode="lin" valueType="num">
                                      <p:cBhvr additive="base">
                                        <p:cTn id="8"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37"/>
                                        </p:tgtEl>
                                        <p:attrNameLst>
                                          <p:attrName>style.visibility</p:attrName>
                                        </p:attrNameLst>
                                      </p:cBhvr>
                                      <p:to>
                                        <p:strVal val="visible"/>
                                      </p:to>
                                    </p:set>
                                    <p:animEffect transition="in" filter="fade">
                                      <p:cBhvr>
                                        <p:cTn id="13" dur="1000"/>
                                        <p:tgtEl>
                                          <p:spTgt spid="137"/>
                                        </p:tgtEl>
                                      </p:cBhvr>
                                    </p:animEffect>
                                    <p:anim calcmode="lin" valueType="num">
                                      <p:cBhvr>
                                        <p:cTn id="14" dur="1000" fill="hold"/>
                                        <p:tgtEl>
                                          <p:spTgt spid="137"/>
                                        </p:tgtEl>
                                        <p:attrNameLst>
                                          <p:attrName>ppt_x</p:attrName>
                                        </p:attrNameLst>
                                      </p:cBhvr>
                                      <p:tavLst>
                                        <p:tav tm="0">
                                          <p:val>
                                            <p:strVal val="#ppt_x"/>
                                          </p:val>
                                        </p:tav>
                                        <p:tav tm="100000">
                                          <p:val>
                                            <p:strVal val="#ppt_x"/>
                                          </p:val>
                                        </p:tav>
                                      </p:tavLst>
                                    </p:anim>
                                    <p:anim calcmode="lin" valueType="num">
                                      <p:cBhvr>
                                        <p:cTn id="15" dur="1000" fill="hold"/>
                                        <p:tgtEl>
                                          <p:spTgt spid="13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36">
                                            <p:txEl>
                                              <p:pRg st="0" end="0"/>
                                            </p:txEl>
                                          </p:spTgt>
                                        </p:tgtEl>
                                        <p:attrNameLst>
                                          <p:attrName>style.visibility</p:attrName>
                                        </p:attrNameLst>
                                      </p:cBhvr>
                                      <p:to>
                                        <p:strVal val="visible"/>
                                      </p:to>
                                    </p:set>
                                    <p:animEffect transition="in" filter="barn(inVertical)">
                                      <p:cBhvr>
                                        <p:cTn id="20" dur="500"/>
                                        <p:tgtEl>
                                          <p:spTgt spid="1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13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2C975E-A354-495A-8B54-B08577D10E0E}"/>
              </a:ext>
            </a:extLst>
          </p:cNvPr>
          <p:cNvSpPr txBox="1"/>
          <p:nvPr/>
        </p:nvSpPr>
        <p:spPr>
          <a:xfrm>
            <a:off x="-246419" y="2001229"/>
            <a:ext cx="6084511" cy="1479700"/>
          </a:xfrm>
          <a:prstGeom prst="rect">
            <a:avLst/>
          </a:prstGeom>
          <a:noFill/>
        </p:spPr>
        <p:txBody>
          <a:bodyPr wrap="square">
            <a:spAutoFit/>
          </a:bodyPr>
          <a:lstStyle/>
          <a:p>
            <a:pPr marL="400050" marR="0" indent="-229235">
              <a:lnSpc>
                <a:spcPct val="115000"/>
              </a:lnSpc>
              <a:spcBef>
                <a:spcPts val="0"/>
              </a:spcBef>
              <a:spcAft>
                <a:spcPts val="0"/>
              </a:spcAft>
            </a:pPr>
            <a:r>
              <a:rPr lang="en-US" sz="2000" b="1" dirty="0">
                <a:solidFill>
                  <a:srgbClr val="F8F8F8"/>
                </a:solidFill>
                <a:effectLst/>
                <a:latin typeface="Times New Roman" panose="02020603050405020304" pitchFamily="18" charset="0"/>
                <a:ea typeface="Times New Roman" panose="02020603050405020304" pitchFamily="18" charset="0"/>
              </a:rPr>
              <a:t>1- An SDK (Software Development Kit): </a:t>
            </a:r>
            <a:r>
              <a:rPr lang="en-US" sz="2000" dirty="0">
                <a:solidFill>
                  <a:srgbClr val="F8F8F8"/>
                </a:solidFill>
                <a:effectLst/>
                <a:latin typeface="Times New Roman" panose="02020603050405020304" pitchFamily="18" charset="0"/>
                <a:ea typeface="Times New Roman" panose="02020603050405020304" pitchFamily="18" charset="0"/>
              </a:rPr>
              <a:t>A collection of tools that are going to help you develop your applications. This includes tools to compile your code into native machine code (code for iOS and Android).</a:t>
            </a:r>
          </a:p>
        </p:txBody>
      </p:sp>
      <p:sp>
        <p:nvSpPr>
          <p:cNvPr id="5" name="Title 1">
            <a:extLst>
              <a:ext uri="{FF2B5EF4-FFF2-40B4-BE49-F238E27FC236}">
                <a16:creationId xmlns:a16="http://schemas.microsoft.com/office/drawing/2014/main" id="{D93D7E3D-E727-448F-AF37-FD3C7330FED2}"/>
              </a:ext>
            </a:extLst>
          </p:cNvPr>
          <p:cNvSpPr>
            <a:spLocks noGrp="1"/>
          </p:cNvSpPr>
          <p:nvPr>
            <p:ph type="title"/>
          </p:nvPr>
        </p:nvSpPr>
        <p:spPr>
          <a:xfrm>
            <a:off x="720000" y="340527"/>
            <a:ext cx="7704000" cy="572700"/>
          </a:xfrm>
        </p:spPr>
        <p:txBody>
          <a:bodyPr/>
          <a:lstStyle/>
          <a:p>
            <a:r>
              <a:rPr lang="en-US" dirty="0"/>
              <a:t>Mobile Applications</a:t>
            </a:r>
          </a:p>
        </p:txBody>
      </p:sp>
      <p:pic>
        <p:nvPicPr>
          <p:cNvPr id="11266" name="Picture 2" descr="Develop android and ios app using flutter sdk by M4hmoudatef | Fiverr">
            <a:extLst>
              <a:ext uri="{FF2B5EF4-FFF2-40B4-BE49-F238E27FC236}">
                <a16:creationId xmlns:a16="http://schemas.microsoft.com/office/drawing/2014/main" id="{48D075C0-D788-4B17-85E2-B8AD57D31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7802" y="913227"/>
            <a:ext cx="3206710" cy="40096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B177AA-7B65-40F5-8FE9-B3F2CE006E47}"/>
              </a:ext>
            </a:extLst>
          </p:cNvPr>
          <p:cNvSpPr txBox="1"/>
          <p:nvPr/>
        </p:nvSpPr>
        <p:spPr>
          <a:xfrm>
            <a:off x="-186129" y="1255007"/>
            <a:ext cx="6330695" cy="515590"/>
          </a:xfrm>
          <a:prstGeom prst="rect">
            <a:avLst/>
          </a:prstGeom>
          <a:noFill/>
        </p:spPr>
        <p:txBody>
          <a:bodyPr wrap="square">
            <a:spAutoFit/>
          </a:bodyPr>
          <a:lstStyle/>
          <a:p>
            <a:pPr marL="400050" marR="0" indent="-229235">
              <a:lnSpc>
                <a:spcPct val="115000"/>
              </a:lnSpc>
              <a:spcBef>
                <a:spcPts val="0"/>
              </a:spcBef>
              <a:spcAft>
                <a:spcPts val="0"/>
              </a:spcAft>
            </a:pPr>
            <a:r>
              <a:rPr lang="en-US" sz="2600" b="1" dirty="0">
                <a:solidFill>
                  <a:srgbClr val="F8F8F8"/>
                </a:solidFill>
                <a:effectLst/>
                <a:latin typeface="Times New Roman" panose="02020603050405020304" pitchFamily="18" charset="0"/>
                <a:ea typeface="Times New Roman" panose="02020603050405020304" pitchFamily="18" charset="0"/>
              </a:rPr>
              <a:t>Flutter consists of two important parts : </a:t>
            </a:r>
          </a:p>
        </p:txBody>
      </p:sp>
    </p:spTree>
    <p:extLst>
      <p:ext uri="{BB962C8B-B14F-4D97-AF65-F5344CB8AC3E}">
        <p14:creationId xmlns:p14="http://schemas.microsoft.com/office/powerpoint/2010/main" val="249925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1266"/>
                                        </p:tgtEl>
                                        <p:attrNameLst>
                                          <p:attrName>style.visibility</p:attrName>
                                        </p:attrNameLst>
                                      </p:cBhvr>
                                      <p:to>
                                        <p:strVal val="visible"/>
                                      </p:to>
                                    </p:set>
                                    <p:animEffect transition="in" filter="barn(inVertical)">
                                      <p:cBhvr>
                                        <p:cTn id="18" dur="500"/>
                                        <p:tgtEl>
                                          <p:spTgt spid="1126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additive="base">
                                        <p:cTn id="2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DD0CA3-9CEA-4C06-AFA6-85BF16D52D9E}"/>
              </a:ext>
            </a:extLst>
          </p:cNvPr>
          <p:cNvSpPr txBox="1"/>
          <p:nvPr/>
        </p:nvSpPr>
        <p:spPr>
          <a:xfrm>
            <a:off x="191386" y="1654928"/>
            <a:ext cx="4572000" cy="1833643"/>
          </a:xfrm>
          <a:prstGeom prst="rect">
            <a:avLst/>
          </a:prstGeom>
          <a:noFill/>
        </p:spPr>
        <p:txBody>
          <a:bodyPr wrap="square">
            <a:spAutoFit/>
          </a:bodyPr>
          <a:lstStyle/>
          <a:p>
            <a:pPr marL="400050" marR="0" indent="-229235">
              <a:lnSpc>
                <a:spcPct val="115000"/>
              </a:lnSpc>
              <a:spcBef>
                <a:spcPts val="0"/>
              </a:spcBef>
              <a:spcAft>
                <a:spcPts val="0"/>
              </a:spcAft>
            </a:pPr>
            <a:r>
              <a:rPr lang="en-US" sz="2000" b="1" dirty="0">
                <a:solidFill>
                  <a:srgbClr val="F8F8F8"/>
                </a:solidFill>
                <a:effectLst/>
                <a:latin typeface="Times New Roman" panose="02020603050405020304" pitchFamily="18" charset="0"/>
                <a:ea typeface="Times New Roman" panose="02020603050405020304" pitchFamily="18" charset="0"/>
              </a:rPr>
              <a:t>2- A Framework (UI Library based on widgets): </a:t>
            </a:r>
            <a:r>
              <a:rPr lang="en-US" sz="2000" dirty="0">
                <a:solidFill>
                  <a:srgbClr val="F8F8F8"/>
                </a:solidFill>
                <a:effectLst/>
                <a:latin typeface="Times New Roman" panose="02020603050405020304" pitchFamily="18" charset="0"/>
                <a:ea typeface="Times New Roman" panose="02020603050405020304" pitchFamily="18" charset="0"/>
              </a:rPr>
              <a:t>A collection of reusable UI elements (buttons, text inputs, sliders, and so on) that you can personalize for your own needs . </a:t>
            </a:r>
          </a:p>
        </p:txBody>
      </p:sp>
      <p:sp>
        <p:nvSpPr>
          <p:cNvPr id="5" name="Title 1">
            <a:extLst>
              <a:ext uri="{FF2B5EF4-FFF2-40B4-BE49-F238E27FC236}">
                <a16:creationId xmlns:a16="http://schemas.microsoft.com/office/drawing/2014/main" id="{6F0CAEFA-5666-4F96-85DF-6BA686CBFC65}"/>
              </a:ext>
            </a:extLst>
          </p:cNvPr>
          <p:cNvSpPr>
            <a:spLocks noGrp="1"/>
          </p:cNvSpPr>
          <p:nvPr>
            <p:ph type="title"/>
          </p:nvPr>
        </p:nvSpPr>
        <p:spPr>
          <a:xfrm>
            <a:off x="720000" y="390971"/>
            <a:ext cx="7704000" cy="572700"/>
          </a:xfrm>
        </p:spPr>
        <p:txBody>
          <a:bodyPr/>
          <a:lstStyle/>
          <a:p>
            <a:r>
              <a:rPr lang="en-US" sz="4000" dirty="0"/>
              <a:t>Mobile Applications</a:t>
            </a:r>
          </a:p>
        </p:txBody>
      </p:sp>
      <p:pic>
        <p:nvPicPr>
          <p:cNvPr id="2050" name="Picture 2" descr="Flutter — The Framework You Need To Checkout in 2021 | by Israel Miles |  Level Up Coding">
            <a:extLst>
              <a:ext uri="{FF2B5EF4-FFF2-40B4-BE49-F238E27FC236}">
                <a16:creationId xmlns:a16="http://schemas.microsoft.com/office/drawing/2014/main" id="{EB5AA5F2-75B2-41D5-B6C9-AB582D046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789" y="1654928"/>
            <a:ext cx="4106950" cy="196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57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barn(inVertical)">
                                      <p:cBhvr>
                                        <p:cTn id="18"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0593C7-838A-449E-AFC3-701594556038}"/>
              </a:ext>
            </a:extLst>
          </p:cNvPr>
          <p:cNvSpPr txBox="1"/>
          <p:nvPr/>
        </p:nvSpPr>
        <p:spPr>
          <a:xfrm>
            <a:off x="226087" y="1501435"/>
            <a:ext cx="4572000" cy="2895473"/>
          </a:xfrm>
          <a:prstGeom prst="rect">
            <a:avLst/>
          </a:prstGeom>
          <a:noFill/>
        </p:spPr>
        <p:txBody>
          <a:bodyPr wrap="square">
            <a:spAutoFit/>
          </a:bodyPr>
          <a:lstStyle/>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rPr>
              <a:t>To develop with Flutter, you will use a programming language called Dart. The language was created by Google in October 2011, but it has improved a lot over these past years . Dart focuses on front-end development, and you can use it to create mobile and web applications.</a:t>
            </a:r>
          </a:p>
        </p:txBody>
      </p:sp>
      <p:sp>
        <p:nvSpPr>
          <p:cNvPr id="5" name="Title 1">
            <a:extLst>
              <a:ext uri="{FF2B5EF4-FFF2-40B4-BE49-F238E27FC236}">
                <a16:creationId xmlns:a16="http://schemas.microsoft.com/office/drawing/2014/main" id="{36FBCC2B-0502-4BFD-B004-B1FC54EA8968}"/>
              </a:ext>
            </a:extLst>
          </p:cNvPr>
          <p:cNvSpPr txBox="1">
            <a:spLocks/>
          </p:cNvSpPr>
          <p:nvPr/>
        </p:nvSpPr>
        <p:spPr>
          <a:xfrm>
            <a:off x="720000" y="39097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en-US" sz="4000" dirty="0"/>
              <a:t>Mobile Applications</a:t>
            </a:r>
          </a:p>
        </p:txBody>
      </p:sp>
      <p:pic>
        <p:nvPicPr>
          <p:cNvPr id="1026" name="Picture 2" descr="Dart programming language | Dart">
            <a:extLst>
              <a:ext uri="{FF2B5EF4-FFF2-40B4-BE49-F238E27FC236}">
                <a16:creationId xmlns:a16="http://schemas.microsoft.com/office/drawing/2014/main" id="{544FC46C-BE3D-4A79-BFB6-F5FF0161F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239" y="1501435"/>
            <a:ext cx="3672673" cy="262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52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barn(inVertical)">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6D4A48-63FB-4F48-8DB2-AF64E044FD7F}"/>
              </a:ext>
            </a:extLst>
          </p:cNvPr>
          <p:cNvSpPr txBox="1"/>
          <p:nvPr/>
        </p:nvSpPr>
        <p:spPr>
          <a:xfrm>
            <a:off x="-89394" y="1260429"/>
            <a:ext cx="4572000" cy="1125757"/>
          </a:xfrm>
          <a:prstGeom prst="rect">
            <a:avLst/>
          </a:prstGeom>
          <a:noFill/>
        </p:spPr>
        <p:txBody>
          <a:bodyPr wrap="square">
            <a:spAutoFit/>
          </a:bodyPr>
          <a:lstStyle/>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We choose this logo till now it refer to </a:t>
            </a:r>
          </a:p>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our major technic </a:t>
            </a:r>
            <a:r>
              <a:rPr lang="en-US" sz="2000" dirty="0">
                <a:solidFill>
                  <a:srgbClr val="F8F8F8"/>
                </a:solidFill>
                <a:latin typeface="Times New Roman" panose="02020603050405020304" pitchFamily="18" charset="0"/>
                <a:ea typeface="Times New Roman" panose="02020603050405020304" pitchFamily="18" charset="0"/>
                <a:cs typeface="Times New Roman" panose="02020603050405020304" pitchFamily="18" charset="0"/>
              </a:rPr>
              <a:t>we use in this project </a:t>
            </a:r>
          </a:p>
          <a:p>
            <a:pPr marL="400050" marR="0" indent="-229235">
              <a:lnSpc>
                <a:spcPct val="115000"/>
              </a:lnSpc>
              <a:spcBef>
                <a:spcPts val="0"/>
              </a:spcBef>
              <a:spcAft>
                <a:spcPts val="0"/>
              </a:spcAft>
            </a:pPr>
            <a:r>
              <a:rPr lang="en-US" sz="2000" dirty="0">
                <a:solidFill>
                  <a:srgbClr val="F8F8F8"/>
                </a:solidFill>
                <a:latin typeface="Times New Roman" panose="02020603050405020304" pitchFamily="18" charset="0"/>
                <a:ea typeface="Times New Roman" panose="02020603050405020304" pitchFamily="18" charset="0"/>
                <a:cs typeface="Times New Roman" panose="02020603050405020304" pitchFamily="18" charset="0"/>
              </a:rPr>
              <a:t>which is Face Recognition</a:t>
            </a:r>
            <a:endParaRPr lang="en-US" sz="2000" dirty="0">
              <a:solidFill>
                <a:srgbClr val="F8F8F8"/>
              </a:solidFill>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E1701AC-CE13-43BC-844C-888BBB1DD099}"/>
              </a:ext>
            </a:extLst>
          </p:cNvPr>
          <p:cNvSpPr txBox="1"/>
          <p:nvPr/>
        </p:nvSpPr>
        <p:spPr>
          <a:xfrm>
            <a:off x="163551" y="3010314"/>
            <a:ext cx="6711777" cy="1833643"/>
          </a:xfrm>
          <a:prstGeom prst="rect">
            <a:avLst/>
          </a:prstGeom>
          <a:noFill/>
        </p:spPr>
        <p:txBody>
          <a:bodyPr wrap="square">
            <a:spAutoFit/>
          </a:bodyPr>
          <a:lstStyle/>
          <a:p>
            <a:pPr marL="400050" marR="0" indent="-229235">
              <a:lnSpc>
                <a:spcPct val="115000"/>
              </a:lnSpc>
              <a:spcBef>
                <a:spcPts val="0"/>
              </a:spcBef>
              <a:spcAft>
                <a:spcPts val="0"/>
              </a:spcAft>
            </a:pPr>
            <a:r>
              <a:rPr lang="en-US" sz="2000" b="1"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Main page (login page) : </a:t>
            </a: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this is our home page you as a </a:t>
            </a:r>
          </a:p>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member </a:t>
            </a:r>
            <a:r>
              <a:rPr lang="en-US" sz="2000" dirty="0">
                <a:solidFill>
                  <a:srgbClr val="F8F8F8"/>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can login by it and there is </a:t>
            </a:r>
            <a:r>
              <a:rPr lang="en-US" sz="2000" dirty="0">
                <a:solidFill>
                  <a:srgbClr val="F8F8F8"/>
                </a:solidFill>
                <a:latin typeface="Times New Roman" panose="02020603050405020304" pitchFamily="18" charset="0"/>
                <a:ea typeface="Times New Roman" panose="02020603050405020304" pitchFamily="18" charset="0"/>
                <a:cs typeface="Times New Roman" panose="02020603050405020304" pitchFamily="18" charset="0"/>
              </a:rPr>
              <a:t>a</a:t>
            </a: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n option to choose to </a:t>
            </a:r>
          </a:p>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login as admin.</a:t>
            </a:r>
          </a:p>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And it contain also an option for who forget his password</a:t>
            </a:r>
            <a:endParaRPr lang="en-US" sz="2000" dirty="0">
              <a:solidFill>
                <a:srgbClr val="F8F8F8"/>
              </a:solidFill>
              <a:effectLst/>
              <a:latin typeface="Times New Roman" panose="02020603050405020304" pitchFamily="18" charset="0"/>
              <a:ea typeface="Times New Roman" panose="02020603050405020304" pitchFamily="18" charset="0"/>
            </a:endParaRPr>
          </a:p>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solidFill>
                <a:srgbClr val="F8F8F8"/>
              </a:solidFill>
              <a:effectLst/>
              <a:latin typeface="Times New Roman" panose="02020603050405020304" pitchFamily="18" charset="0"/>
              <a:ea typeface="Times New Roman" panose="02020603050405020304" pitchFamily="18" charset="0"/>
            </a:endParaRPr>
          </a:p>
        </p:txBody>
      </p:sp>
      <p:sp>
        <p:nvSpPr>
          <p:cNvPr id="17" name="Google Shape;1760;p45">
            <a:extLst>
              <a:ext uri="{FF2B5EF4-FFF2-40B4-BE49-F238E27FC236}">
                <a16:creationId xmlns:a16="http://schemas.microsoft.com/office/drawing/2014/main" id="{63201CEA-0903-43A4-8E2B-16090C822745}"/>
              </a:ext>
            </a:extLst>
          </p:cNvPr>
          <p:cNvSpPr/>
          <p:nvPr/>
        </p:nvSpPr>
        <p:spPr>
          <a:xfrm>
            <a:off x="6924717" y="1018477"/>
            <a:ext cx="2055732" cy="394281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5" name="Picture 4" descr="Icon&#10;&#10;Description automatically generated">
            <a:extLst>
              <a:ext uri="{FF2B5EF4-FFF2-40B4-BE49-F238E27FC236}">
                <a16:creationId xmlns:a16="http://schemas.microsoft.com/office/drawing/2014/main" id="{6DDBCF42-6E51-4E1A-A899-EDB3E3FF7995}"/>
              </a:ext>
            </a:extLst>
          </p:cNvPr>
          <p:cNvPicPr>
            <a:picLocks noChangeAspect="1"/>
          </p:cNvPicPr>
          <p:nvPr/>
        </p:nvPicPr>
        <p:blipFill>
          <a:blip r:embed="rId2"/>
          <a:stretch>
            <a:fillRect/>
          </a:stretch>
        </p:blipFill>
        <p:spPr>
          <a:xfrm>
            <a:off x="4158203" y="1189391"/>
            <a:ext cx="2493805" cy="1567924"/>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9E464EAE-529D-4880-818D-5EABDC12DB0E}"/>
              </a:ext>
            </a:extLst>
          </p:cNvPr>
          <p:cNvPicPr>
            <a:picLocks noChangeAspect="1"/>
          </p:cNvPicPr>
          <p:nvPr/>
        </p:nvPicPr>
        <p:blipFill>
          <a:blip r:embed="rId3"/>
          <a:stretch>
            <a:fillRect/>
          </a:stretch>
        </p:blipFill>
        <p:spPr>
          <a:xfrm>
            <a:off x="6974105" y="1336431"/>
            <a:ext cx="1956955" cy="3332551"/>
          </a:xfrm>
          <a:prstGeom prst="rect">
            <a:avLst/>
          </a:prstGeom>
        </p:spPr>
      </p:pic>
      <p:sp>
        <p:nvSpPr>
          <p:cNvPr id="10" name="Title 1">
            <a:extLst>
              <a:ext uri="{FF2B5EF4-FFF2-40B4-BE49-F238E27FC236}">
                <a16:creationId xmlns:a16="http://schemas.microsoft.com/office/drawing/2014/main" id="{A7F90C57-04D5-495F-9139-D9E3B332E699}"/>
              </a:ext>
            </a:extLst>
          </p:cNvPr>
          <p:cNvSpPr>
            <a:spLocks noGrp="1"/>
          </p:cNvSpPr>
          <p:nvPr>
            <p:ph type="title"/>
          </p:nvPr>
        </p:nvSpPr>
        <p:spPr>
          <a:xfrm>
            <a:off x="720000" y="390971"/>
            <a:ext cx="7704000" cy="572700"/>
          </a:xfrm>
        </p:spPr>
        <p:txBody>
          <a:bodyPr/>
          <a:lstStyle/>
          <a:p>
            <a:r>
              <a:rPr lang="en-US" sz="4000" dirty="0"/>
              <a:t>Project Mobile Applications</a:t>
            </a:r>
          </a:p>
        </p:txBody>
      </p:sp>
      <p:sp>
        <p:nvSpPr>
          <p:cNvPr id="7" name="Rectangle 6">
            <a:extLst>
              <a:ext uri="{FF2B5EF4-FFF2-40B4-BE49-F238E27FC236}">
                <a16:creationId xmlns:a16="http://schemas.microsoft.com/office/drawing/2014/main" id="{40A7E58E-CE19-4406-8844-D2F20E3814D9}"/>
              </a:ext>
            </a:extLst>
          </p:cNvPr>
          <p:cNvSpPr/>
          <p:nvPr/>
        </p:nvSpPr>
        <p:spPr>
          <a:xfrm>
            <a:off x="7554990" y="4207823"/>
            <a:ext cx="693336" cy="90435"/>
          </a:xfrm>
          <a:prstGeom prst="rect">
            <a:avLst/>
          </a:prstGeom>
          <a:solidFill>
            <a:srgbClr val="F8F8F8"/>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8F8F8"/>
              </a:solidFill>
            </a:endParaRPr>
          </a:p>
        </p:txBody>
      </p:sp>
    </p:spTree>
    <p:extLst>
      <p:ext uri="{BB962C8B-B14F-4D97-AF65-F5344CB8AC3E}">
        <p14:creationId xmlns:p14="http://schemas.microsoft.com/office/powerpoint/2010/main" val="374831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7" grpId="0" animBg="1"/>
      <p:bldP spid="10" grpId="0"/>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60;p45">
            <a:extLst>
              <a:ext uri="{FF2B5EF4-FFF2-40B4-BE49-F238E27FC236}">
                <a16:creationId xmlns:a16="http://schemas.microsoft.com/office/drawing/2014/main" id="{DD102C4A-C0B8-43ED-B146-7EBE39962857}"/>
              </a:ext>
            </a:extLst>
          </p:cNvPr>
          <p:cNvSpPr/>
          <p:nvPr/>
        </p:nvSpPr>
        <p:spPr>
          <a:xfrm>
            <a:off x="5967665" y="1235947"/>
            <a:ext cx="2613293" cy="367059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6" name="Picture 5">
            <a:extLst>
              <a:ext uri="{FF2B5EF4-FFF2-40B4-BE49-F238E27FC236}">
                <a16:creationId xmlns:a16="http://schemas.microsoft.com/office/drawing/2014/main" id="{C0820E63-FF6A-4A21-A86E-F55AA1BA3248}"/>
              </a:ext>
            </a:extLst>
          </p:cNvPr>
          <p:cNvPicPr>
            <a:picLocks noChangeAspect="1"/>
          </p:cNvPicPr>
          <p:nvPr/>
        </p:nvPicPr>
        <p:blipFill>
          <a:blip r:embed="rId2"/>
          <a:stretch>
            <a:fillRect/>
          </a:stretch>
        </p:blipFill>
        <p:spPr>
          <a:xfrm>
            <a:off x="6040243" y="1529893"/>
            <a:ext cx="2468136" cy="3082697"/>
          </a:xfrm>
          <a:prstGeom prst="rect">
            <a:avLst/>
          </a:prstGeom>
        </p:spPr>
      </p:pic>
      <p:sp>
        <p:nvSpPr>
          <p:cNvPr id="10" name="TextBox 9">
            <a:extLst>
              <a:ext uri="{FF2B5EF4-FFF2-40B4-BE49-F238E27FC236}">
                <a16:creationId xmlns:a16="http://schemas.microsoft.com/office/drawing/2014/main" id="{32BC98AF-DB2B-4848-A990-88471B362863}"/>
              </a:ext>
            </a:extLst>
          </p:cNvPr>
          <p:cNvSpPr txBox="1"/>
          <p:nvPr/>
        </p:nvSpPr>
        <p:spPr>
          <a:xfrm>
            <a:off x="0" y="1529893"/>
            <a:ext cx="5596932" cy="771814"/>
          </a:xfrm>
          <a:prstGeom prst="rect">
            <a:avLst/>
          </a:prstGeom>
          <a:noFill/>
        </p:spPr>
        <p:txBody>
          <a:bodyPr wrap="square">
            <a:spAutoFit/>
          </a:bodyPr>
          <a:lstStyle/>
          <a:p>
            <a:pPr marL="400050" marR="0" indent="-229235">
              <a:lnSpc>
                <a:spcPct val="115000"/>
              </a:lnSpc>
              <a:spcBef>
                <a:spcPts val="0"/>
              </a:spcBef>
              <a:spcAft>
                <a:spcPts val="0"/>
              </a:spcAft>
            </a:pPr>
            <a:r>
              <a:rPr lang="en-US" sz="2000" b="1" dirty="0">
                <a:solidFill>
                  <a:srgbClr val="F8F8F8"/>
                </a:solidFill>
                <a:effectLst/>
                <a:latin typeface="Times New Roman" panose="02020603050405020304" pitchFamily="18" charset="0"/>
                <a:ea typeface="Times New Roman" panose="02020603050405020304" pitchFamily="18" charset="0"/>
              </a:rPr>
              <a:t>Member Page</a:t>
            </a:r>
            <a:r>
              <a:rPr lang="en-US" sz="2000" dirty="0">
                <a:solidFill>
                  <a:srgbClr val="F8F8F8"/>
                </a:solidFill>
                <a:effectLst/>
                <a:latin typeface="Times New Roman" panose="02020603050405020304" pitchFamily="18" charset="0"/>
                <a:ea typeface="Times New Roman" panose="02020603050405020304" pitchFamily="18" charset="0"/>
              </a:rPr>
              <a:t>: it is contained what member can do in this </a:t>
            </a:r>
            <a:r>
              <a:rPr lang="en-US" sz="2000" dirty="0">
                <a:solidFill>
                  <a:srgbClr val="F8F8F8"/>
                </a:solidFill>
                <a:latin typeface="Times New Roman" panose="02020603050405020304" pitchFamily="18" charset="0"/>
                <a:ea typeface="Times New Roman" panose="02020603050405020304" pitchFamily="18" charset="0"/>
              </a:rPr>
              <a:t>a</a:t>
            </a:r>
            <a:r>
              <a:rPr lang="en-US" sz="2000" dirty="0">
                <a:solidFill>
                  <a:srgbClr val="F8F8F8"/>
                </a:solidFill>
                <a:effectLst/>
                <a:latin typeface="Times New Roman" panose="02020603050405020304" pitchFamily="18" charset="0"/>
                <a:ea typeface="Times New Roman" panose="02020603050405020304" pitchFamily="18" charset="0"/>
              </a:rPr>
              <a:t>pp which is 3 things </a:t>
            </a:r>
          </a:p>
        </p:txBody>
      </p:sp>
      <p:sp>
        <p:nvSpPr>
          <p:cNvPr id="5" name="Title 1">
            <a:extLst>
              <a:ext uri="{FF2B5EF4-FFF2-40B4-BE49-F238E27FC236}">
                <a16:creationId xmlns:a16="http://schemas.microsoft.com/office/drawing/2014/main" id="{0DBD047B-9429-4A1B-A3C0-B890165DD26C}"/>
              </a:ext>
            </a:extLst>
          </p:cNvPr>
          <p:cNvSpPr>
            <a:spLocks noGrp="1"/>
          </p:cNvSpPr>
          <p:nvPr>
            <p:ph type="title"/>
          </p:nvPr>
        </p:nvSpPr>
        <p:spPr>
          <a:xfrm>
            <a:off x="720000" y="390971"/>
            <a:ext cx="7704000" cy="572700"/>
          </a:xfrm>
        </p:spPr>
        <p:txBody>
          <a:bodyPr/>
          <a:lstStyle/>
          <a:p>
            <a:r>
              <a:rPr lang="en-US" sz="4000" dirty="0"/>
              <a:t>Project Mobile Applications</a:t>
            </a:r>
          </a:p>
        </p:txBody>
      </p:sp>
      <p:sp>
        <p:nvSpPr>
          <p:cNvPr id="7" name="TextBox 6">
            <a:extLst>
              <a:ext uri="{FF2B5EF4-FFF2-40B4-BE49-F238E27FC236}">
                <a16:creationId xmlns:a16="http://schemas.microsoft.com/office/drawing/2014/main" id="{DD720FB4-A084-40C6-9D59-A6C957E4B510}"/>
              </a:ext>
            </a:extLst>
          </p:cNvPr>
          <p:cNvSpPr txBox="1"/>
          <p:nvPr/>
        </p:nvSpPr>
        <p:spPr>
          <a:xfrm>
            <a:off x="185367" y="2459753"/>
            <a:ext cx="5596932" cy="1833643"/>
          </a:xfrm>
          <a:prstGeom prst="rect">
            <a:avLst/>
          </a:prstGeom>
          <a:noFill/>
        </p:spPr>
        <p:txBody>
          <a:bodyPr wrap="square">
            <a:spAutoFit/>
          </a:bodyPr>
          <a:lstStyle/>
          <a:p>
            <a:pPr marL="400050" marR="0" indent="-229235">
              <a:lnSpc>
                <a:spcPct val="115000"/>
              </a:lnSpc>
              <a:spcBef>
                <a:spcPts val="0"/>
              </a:spcBef>
              <a:spcAft>
                <a:spcPts val="0"/>
              </a:spcAft>
            </a:pPr>
            <a:r>
              <a:rPr lang="en-US" sz="2000" dirty="0">
                <a:solidFill>
                  <a:srgbClr val="F8F8F8"/>
                </a:solidFill>
                <a:latin typeface="Times New Roman" panose="02020603050405020304" pitchFamily="18" charset="0"/>
                <a:ea typeface="Times New Roman" panose="02020603050405020304" pitchFamily="18" charset="0"/>
              </a:rPr>
              <a:t>- </a:t>
            </a:r>
            <a:r>
              <a:rPr lang="en-US" sz="2000" dirty="0">
                <a:solidFill>
                  <a:srgbClr val="F8F8F8"/>
                </a:solidFill>
                <a:effectLst/>
                <a:latin typeface="Times New Roman" panose="02020603050405020304" pitchFamily="18" charset="0"/>
                <a:ea typeface="Times New Roman" panose="02020603050405020304" pitchFamily="18" charset="0"/>
              </a:rPr>
              <a:t>track his attendance in this month</a:t>
            </a:r>
          </a:p>
          <a:p>
            <a:pPr marL="170815" marR="0">
              <a:lnSpc>
                <a:spcPct val="115000"/>
              </a:lnSpc>
              <a:spcBef>
                <a:spcPts val="0"/>
              </a:spcBef>
              <a:spcAft>
                <a:spcPts val="0"/>
              </a:spcAft>
            </a:pPr>
            <a:r>
              <a:rPr lang="en-US" sz="2000" dirty="0">
                <a:solidFill>
                  <a:srgbClr val="F8F8F8"/>
                </a:solidFill>
                <a:latin typeface="Times New Roman" panose="02020603050405020304" pitchFamily="18" charset="0"/>
                <a:ea typeface="Times New Roman" panose="02020603050405020304" pitchFamily="18" charset="0"/>
              </a:rPr>
              <a:t>- Track his attendance over the year to know his  </a:t>
            </a:r>
          </a:p>
          <a:p>
            <a:pPr marL="170815" marR="0">
              <a:lnSpc>
                <a:spcPct val="115000"/>
              </a:lnSpc>
              <a:spcBef>
                <a:spcPts val="0"/>
              </a:spcBef>
              <a:spcAft>
                <a:spcPts val="0"/>
              </a:spcAft>
            </a:pPr>
            <a:r>
              <a:rPr lang="en-US" sz="2000" dirty="0">
                <a:solidFill>
                  <a:srgbClr val="F8F8F8"/>
                </a:solidFill>
                <a:latin typeface="Times New Roman" panose="02020603050405020304" pitchFamily="18" charset="0"/>
                <a:ea typeface="Times New Roman" panose="02020603050405020304" pitchFamily="18" charset="0"/>
              </a:rPr>
              <a:t>     holidays </a:t>
            </a:r>
            <a:r>
              <a:rPr lang="en-US" sz="2000" dirty="0">
                <a:solidFill>
                  <a:srgbClr val="F8F8F8"/>
                </a:solidFill>
                <a:effectLst/>
                <a:latin typeface="Times New Roman" panose="02020603050405020304" pitchFamily="18" charset="0"/>
                <a:ea typeface="Times New Roman" panose="02020603050405020304" pitchFamily="18" charset="0"/>
              </a:rPr>
              <a:t>Left in his year </a:t>
            </a:r>
          </a:p>
          <a:p>
            <a:pPr marL="170815" marR="0">
              <a:lnSpc>
                <a:spcPct val="115000"/>
              </a:lnSpc>
              <a:spcBef>
                <a:spcPts val="0"/>
              </a:spcBef>
              <a:spcAft>
                <a:spcPts val="0"/>
              </a:spcAft>
            </a:pPr>
            <a:r>
              <a:rPr lang="en-US" sz="2000" dirty="0">
                <a:solidFill>
                  <a:srgbClr val="F8F8F8"/>
                </a:solidFill>
                <a:latin typeface="Times New Roman" panose="02020603050405020304" pitchFamily="18" charset="0"/>
                <a:ea typeface="Times New Roman" panose="02020603050405020304" pitchFamily="18" charset="0"/>
              </a:rPr>
              <a:t>-</a:t>
            </a:r>
            <a:r>
              <a:rPr lang="en-US" sz="2000" dirty="0">
                <a:solidFill>
                  <a:srgbClr val="F8F8F8"/>
                </a:solidFill>
                <a:effectLst/>
                <a:latin typeface="Times New Roman" panose="02020603050405020304" pitchFamily="18" charset="0"/>
                <a:ea typeface="Times New Roman" panose="02020603050405020304" pitchFamily="18" charset="0"/>
              </a:rPr>
              <a:t>  show if he has salary deductions because </a:t>
            </a:r>
          </a:p>
          <a:p>
            <a:pPr marL="400050" marR="0" indent="-229235">
              <a:lnSpc>
                <a:spcPct val="115000"/>
              </a:lnSpc>
              <a:spcBef>
                <a:spcPts val="0"/>
              </a:spcBef>
              <a:spcAft>
                <a:spcPts val="0"/>
              </a:spcAft>
            </a:pPr>
            <a:r>
              <a:rPr lang="en-US" sz="2000" dirty="0">
                <a:solidFill>
                  <a:srgbClr val="F8F8F8"/>
                </a:solidFill>
                <a:latin typeface="Times New Roman" panose="02020603050405020304" pitchFamily="18" charset="0"/>
                <a:ea typeface="Times New Roman" panose="02020603050405020304" pitchFamily="18" charset="0"/>
              </a:rPr>
              <a:t>    He came late for example</a:t>
            </a:r>
            <a:endParaRPr lang="en-US" sz="2000" dirty="0">
              <a:solidFill>
                <a:srgbClr val="F8F8F8"/>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9399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5"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60;p45">
            <a:extLst>
              <a:ext uri="{FF2B5EF4-FFF2-40B4-BE49-F238E27FC236}">
                <a16:creationId xmlns:a16="http://schemas.microsoft.com/office/drawing/2014/main" id="{DADEB137-67FB-47E2-8CD2-452C697EF8AD}"/>
              </a:ext>
            </a:extLst>
          </p:cNvPr>
          <p:cNvSpPr/>
          <p:nvPr/>
        </p:nvSpPr>
        <p:spPr>
          <a:xfrm>
            <a:off x="5935975" y="1135464"/>
            <a:ext cx="2613293" cy="383798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28" name="Picture 27">
            <a:extLst>
              <a:ext uri="{FF2B5EF4-FFF2-40B4-BE49-F238E27FC236}">
                <a16:creationId xmlns:a16="http://schemas.microsoft.com/office/drawing/2014/main" id="{A11625B7-7D3E-4E04-A372-A623F8A189EE}"/>
              </a:ext>
            </a:extLst>
          </p:cNvPr>
          <p:cNvPicPr/>
          <p:nvPr/>
        </p:nvPicPr>
        <p:blipFill rotWithShape="1">
          <a:blip r:embed="rId2" cstate="print">
            <a:extLst>
              <a:ext uri="{28A0092B-C50C-407E-A947-70E740481C1C}">
                <a14:useLocalDpi xmlns:a14="http://schemas.microsoft.com/office/drawing/2010/main" val="0"/>
              </a:ext>
            </a:extLst>
          </a:blip>
          <a:srcRect l="39959" t="20700" r="46559" b="45232"/>
          <a:stretch/>
        </p:blipFill>
        <p:spPr bwMode="auto">
          <a:xfrm>
            <a:off x="6008553" y="1466360"/>
            <a:ext cx="2468136" cy="3176187"/>
          </a:xfrm>
          <a:prstGeom prst="rect">
            <a:avLst/>
          </a:prstGeom>
          <a:noFill/>
          <a:ln>
            <a:noFill/>
          </a:ln>
          <a:extLst>
            <a:ext uri="{53640926-AAD7-44D8-BBD7-CCE9431645EC}">
              <a14:shadowObscured xmlns:a14="http://schemas.microsoft.com/office/drawing/2010/main"/>
            </a:ext>
          </a:extLst>
        </p:spPr>
      </p:pic>
      <p:sp>
        <p:nvSpPr>
          <p:cNvPr id="30" name="TextBox 29">
            <a:extLst>
              <a:ext uri="{FF2B5EF4-FFF2-40B4-BE49-F238E27FC236}">
                <a16:creationId xmlns:a16="http://schemas.microsoft.com/office/drawing/2014/main" id="{CCDBD5BC-B44E-44FD-98B1-5BBC8B5996A8}"/>
              </a:ext>
            </a:extLst>
          </p:cNvPr>
          <p:cNvSpPr txBox="1"/>
          <p:nvPr/>
        </p:nvSpPr>
        <p:spPr>
          <a:xfrm>
            <a:off x="324399" y="1466360"/>
            <a:ext cx="4572000" cy="2541530"/>
          </a:xfrm>
          <a:prstGeom prst="rect">
            <a:avLst/>
          </a:prstGeom>
          <a:noFill/>
        </p:spPr>
        <p:txBody>
          <a:bodyPr wrap="square">
            <a:spAutoFit/>
          </a:bodyPr>
          <a:lstStyle/>
          <a:p>
            <a:pPr marL="400050" marR="0" indent="-229235">
              <a:lnSpc>
                <a:spcPct val="115000"/>
              </a:lnSpc>
              <a:spcBef>
                <a:spcPts val="0"/>
              </a:spcBef>
              <a:spcAft>
                <a:spcPts val="0"/>
              </a:spcAft>
            </a:pPr>
            <a:r>
              <a:rPr lang="en-US" sz="2000" b="1"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Reset password page:</a:t>
            </a:r>
            <a:endParaRPr lang="en-US" sz="2000" b="1" dirty="0">
              <a:solidFill>
                <a:srgbClr val="F8F8F8"/>
              </a:solidFill>
              <a:effectLst/>
              <a:latin typeface="Times New Roman" panose="02020603050405020304" pitchFamily="18" charset="0"/>
              <a:ea typeface="Times New Roman" panose="02020603050405020304" pitchFamily="18" charset="0"/>
            </a:endParaRPr>
          </a:p>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   It make sure you the one who forget the password not some one else try to login from your account by asking you about some information you enter in the app</a:t>
            </a:r>
            <a:endParaRPr lang="en-US" sz="2000" dirty="0">
              <a:solidFill>
                <a:srgbClr val="F8F8F8"/>
              </a:solidFill>
              <a:effectLst/>
              <a:latin typeface="Times New Roman" panose="02020603050405020304" pitchFamily="18" charset="0"/>
              <a:ea typeface="Times New Roman" panose="02020603050405020304" pitchFamily="18" charset="0"/>
            </a:endParaRPr>
          </a:p>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solidFill>
                <a:srgbClr val="F8F8F8"/>
              </a:solidFill>
              <a:effectLst/>
              <a:latin typeface="Times New Roman" panose="02020603050405020304" pitchFamily="18" charset="0"/>
              <a:ea typeface="Times New Roman" panose="02020603050405020304" pitchFamily="18" charset="0"/>
            </a:endParaRPr>
          </a:p>
        </p:txBody>
      </p:sp>
      <p:sp>
        <p:nvSpPr>
          <p:cNvPr id="5" name="Title 1">
            <a:extLst>
              <a:ext uri="{FF2B5EF4-FFF2-40B4-BE49-F238E27FC236}">
                <a16:creationId xmlns:a16="http://schemas.microsoft.com/office/drawing/2014/main" id="{E4C9CE71-01E7-45B0-9246-BDBBAB644728}"/>
              </a:ext>
            </a:extLst>
          </p:cNvPr>
          <p:cNvSpPr>
            <a:spLocks noGrp="1"/>
          </p:cNvSpPr>
          <p:nvPr>
            <p:ph type="title"/>
          </p:nvPr>
        </p:nvSpPr>
        <p:spPr>
          <a:xfrm>
            <a:off x="720000" y="390971"/>
            <a:ext cx="7704000" cy="572700"/>
          </a:xfrm>
        </p:spPr>
        <p:txBody>
          <a:bodyPr/>
          <a:lstStyle/>
          <a:p>
            <a:r>
              <a:rPr lang="en-US" sz="4000" dirty="0"/>
              <a:t>Project Mobile Applications</a:t>
            </a:r>
          </a:p>
        </p:txBody>
      </p:sp>
    </p:spTree>
    <p:extLst>
      <p:ext uri="{BB962C8B-B14F-4D97-AF65-F5344CB8AC3E}">
        <p14:creationId xmlns:p14="http://schemas.microsoft.com/office/powerpoint/2010/main" val="226180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1000" fill="hold"/>
                                        <p:tgtEl>
                                          <p:spTgt spid="2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0"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60;p45">
            <a:extLst>
              <a:ext uri="{FF2B5EF4-FFF2-40B4-BE49-F238E27FC236}">
                <a16:creationId xmlns:a16="http://schemas.microsoft.com/office/drawing/2014/main" id="{D27CE6E9-45C7-4A3A-BA1E-6B40ACC0D761}"/>
              </a:ext>
            </a:extLst>
          </p:cNvPr>
          <p:cNvSpPr/>
          <p:nvPr/>
        </p:nvSpPr>
        <p:spPr>
          <a:xfrm>
            <a:off x="5967666" y="1105319"/>
            <a:ext cx="2613293" cy="398629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 name="TextBox 3">
            <a:extLst>
              <a:ext uri="{FF2B5EF4-FFF2-40B4-BE49-F238E27FC236}">
                <a16:creationId xmlns:a16="http://schemas.microsoft.com/office/drawing/2014/main" id="{0580DFFB-DC7C-4339-96E3-D2E967C7DA71}"/>
              </a:ext>
            </a:extLst>
          </p:cNvPr>
          <p:cNvSpPr txBox="1"/>
          <p:nvPr/>
        </p:nvSpPr>
        <p:spPr>
          <a:xfrm>
            <a:off x="171901" y="2247781"/>
            <a:ext cx="4679795" cy="1479700"/>
          </a:xfrm>
          <a:prstGeom prst="rect">
            <a:avLst/>
          </a:prstGeom>
          <a:noFill/>
        </p:spPr>
        <p:txBody>
          <a:bodyPr wrap="square">
            <a:spAutoFit/>
          </a:bodyPr>
          <a:lstStyle/>
          <a:p>
            <a:pPr marL="400050" marR="0" indent="-229235">
              <a:lnSpc>
                <a:spcPct val="115000"/>
              </a:lnSpc>
              <a:spcBef>
                <a:spcPts val="0"/>
              </a:spcBef>
              <a:spcAft>
                <a:spcPts val="0"/>
              </a:spcAft>
            </a:pPr>
            <a:r>
              <a:rPr lang="en-US" sz="2000" b="1"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admin page: </a:t>
            </a: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and from this page admin can add member</a:t>
            </a:r>
            <a:r>
              <a:rPr lang="en-US" sz="2000" dirty="0">
                <a:solidFill>
                  <a:srgbClr val="F8F8F8"/>
                </a:solidFill>
                <a:latin typeface="Times New Roman" panose="02020603050405020304" pitchFamily="18" charset="0"/>
                <a:ea typeface="Times New Roman" panose="02020603050405020304" pitchFamily="18" charset="0"/>
                <a:cs typeface="Times New Roman" panose="02020603050405020304" pitchFamily="18" charset="0"/>
              </a:rPr>
              <a:t>,</a:t>
            </a:r>
          </a:p>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   delete member and track all member attendance.</a:t>
            </a:r>
            <a:endParaRPr lang="en-US" sz="2000" dirty="0">
              <a:solidFill>
                <a:srgbClr val="F8F8F8"/>
              </a:solidFill>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7BA68CED-303A-4616-B2FC-15E73B329277}"/>
              </a:ext>
            </a:extLst>
          </p:cNvPr>
          <p:cNvPicPr/>
          <p:nvPr/>
        </p:nvPicPr>
        <p:blipFill rotWithShape="1">
          <a:blip r:embed="rId2" cstate="print">
            <a:extLst>
              <a:ext uri="{28A0092B-C50C-407E-A947-70E740481C1C}">
                <a14:useLocalDpi xmlns:a14="http://schemas.microsoft.com/office/drawing/2010/main" val="0"/>
              </a:ext>
            </a:extLst>
          </a:blip>
          <a:srcRect l="39717" t="19888" r="45708" b="45882"/>
          <a:stretch/>
        </p:blipFill>
        <p:spPr bwMode="auto">
          <a:xfrm>
            <a:off x="6040244" y="1416819"/>
            <a:ext cx="2468136" cy="3325128"/>
          </a:xfrm>
          <a:prstGeom prst="rect">
            <a:avLst/>
          </a:prstGeom>
          <a:noFill/>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DB7D40BF-394C-447F-A2AF-2DB156F458C0}"/>
              </a:ext>
            </a:extLst>
          </p:cNvPr>
          <p:cNvSpPr>
            <a:spLocks noGrp="1"/>
          </p:cNvSpPr>
          <p:nvPr>
            <p:ph type="title"/>
          </p:nvPr>
        </p:nvSpPr>
        <p:spPr>
          <a:xfrm>
            <a:off x="720000" y="390971"/>
            <a:ext cx="7704000" cy="572700"/>
          </a:xfrm>
        </p:spPr>
        <p:txBody>
          <a:bodyPr/>
          <a:lstStyle/>
          <a:p>
            <a:r>
              <a:rPr lang="en-US" sz="4000" dirty="0"/>
              <a:t>Project Mobile Applications</a:t>
            </a:r>
          </a:p>
        </p:txBody>
      </p:sp>
    </p:spTree>
    <p:extLst>
      <p:ext uri="{BB962C8B-B14F-4D97-AF65-F5344CB8AC3E}">
        <p14:creationId xmlns:p14="http://schemas.microsoft.com/office/powerpoint/2010/main" val="186318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732D19-8496-4A7E-8DE2-0998960C4767}"/>
              </a:ext>
            </a:extLst>
          </p:cNvPr>
          <p:cNvSpPr txBox="1"/>
          <p:nvPr/>
        </p:nvSpPr>
        <p:spPr>
          <a:xfrm>
            <a:off x="128300" y="2274695"/>
            <a:ext cx="4813610" cy="1479700"/>
          </a:xfrm>
          <a:prstGeom prst="rect">
            <a:avLst/>
          </a:prstGeom>
          <a:noFill/>
        </p:spPr>
        <p:txBody>
          <a:bodyPr wrap="square">
            <a:spAutoFit/>
          </a:bodyPr>
          <a:lstStyle/>
          <a:p>
            <a:pPr marL="400050" marR="0" indent="-229235">
              <a:lnSpc>
                <a:spcPct val="115000"/>
              </a:lnSpc>
              <a:spcBef>
                <a:spcPts val="0"/>
              </a:spcBef>
              <a:spcAft>
                <a:spcPts val="0"/>
              </a:spcAft>
            </a:pPr>
            <a:r>
              <a:rPr lang="en-US" sz="2000" b="1"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Add member page: </a:t>
            </a: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It contain the required information to add the member his name his role his password and last admin </a:t>
            </a:r>
          </a:p>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    must upload his photo.</a:t>
            </a:r>
            <a:endParaRPr lang="en-US" sz="2000" dirty="0">
              <a:solidFill>
                <a:srgbClr val="F8F8F8"/>
              </a:solidFill>
              <a:effectLst/>
              <a:latin typeface="Times New Roman" panose="02020603050405020304" pitchFamily="18" charset="0"/>
              <a:ea typeface="Times New Roman" panose="02020603050405020304" pitchFamily="18" charset="0"/>
            </a:endParaRPr>
          </a:p>
        </p:txBody>
      </p:sp>
      <p:sp>
        <p:nvSpPr>
          <p:cNvPr id="7" name="Google Shape;1760;p45">
            <a:extLst>
              <a:ext uri="{FF2B5EF4-FFF2-40B4-BE49-F238E27FC236}">
                <a16:creationId xmlns:a16="http://schemas.microsoft.com/office/drawing/2014/main" id="{4F00FA2E-753B-499A-96DD-099B4F9EA514}"/>
              </a:ext>
            </a:extLst>
          </p:cNvPr>
          <p:cNvSpPr/>
          <p:nvPr/>
        </p:nvSpPr>
        <p:spPr>
          <a:xfrm>
            <a:off x="5935975" y="996175"/>
            <a:ext cx="2613293" cy="4036741"/>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2" name="Picture 11">
            <a:extLst>
              <a:ext uri="{FF2B5EF4-FFF2-40B4-BE49-F238E27FC236}">
                <a16:creationId xmlns:a16="http://schemas.microsoft.com/office/drawing/2014/main" id="{B189DD97-13D9-4118-A7FF-7D1E70CECECA}"/>
              </a:ext>
            </a:extLst>
          </p:cNvPr>
          <p:cNvPicPr/>
          <p:nvPr/>
        </p:nvPicPr>
        <p:blipFill rotWithShape="1">
          <a:blip r:embed="rId2" cstate="print">
            <a:extLst>
              <a:ext uri="{28A0092B-C50C-407E-A947-70E740481C1C}">
                <a14:useLocalDpi xmlns:a14="http://schemas.microsoft.com/office/drawing/2010/main" val="0"/>
              </a:ext>
            </a:extLst>
          </a:blip>
          <a:srcRect l="39959" t="20213" r="45831" b="43764"/>
          <a:stretch/>
        </p:blipFill>
        <p:spPr bwMode="auto">
          <a:xfrm>
            <a:off x="6028996" y="1306286"/>
            <a:ext cx="2427250" cy="3402958"/>
          </a:xfrm>
          <a:prstGeom prst="rect">
            <a:avLst/>
          </a:prstGeom>
          <a:noFill/>
          <a:ln>
            <a:noFill/>
          </a:ln>
          <a:extLst>
            <a:ext uri="{53640926-AAD7-44D8-BBD7-CCE9431645EC}">
              <a14:shadowObscured xmlns:a14="http://schemas.microsoft.com/office/drawing/2010/main"/>
            </a:ext>
          </a:extLst>
        </p:spPr>
      </p:pic>
      <p:sp>
        <p:nvSpPr>
          <p:cNvPr id="5" name="Title 1">
            <a:extLst>
              <a:ext uri="{FF2B5EF4-FFF2-40B4-BE49-F238E27FC236}">
                <a16:creationId xmlns:a16="http://schemas.microsoft.com/office/drawing/2014/main" id="{88B4697D-C166-4F89-BB08-CE2F9D8A08A8}"/>
              </a:ext>
            </a:extLst>
          </p:cNvPr>
          <p:cNvSpPr>
            <a:spLocks noGrp="1"/>
          </p:cNvSpPr>
          <p:nvPr>
            <p:ph type="title"/>
          </p:nvPr>
        </p:nvSpPr>
        <p:spPr>
          <a:xfrm>
            <a:off x="720000" y="390971"/>
            <a:ext cx="7704000" cy="572700"/>
          </a:xfrm>
        </p:spPr>
        <p:txBody>
          <a:bodyPr/>
          <a:lstStyle/>
          <a:p>
            <a:r>
              <a:rPr lang="en-US" sz="4000" dirty="0"/>
              <a:t>Project Mobile Applications</a:t>
            </a:r>
          </a:p>
        </p:txBody>
      </p:sp>
    </p:spTree>
    <p:extLst>
      <p:ext uri="{BB962C8B-B14F-4D97-AF65-F5344CB8AC3E}">
        <p14:creationId xmlns:p14="http://schemas.microsoft.com/office/powerpoint/2010/main" val="44981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FE3A8B-30C3-475C-BCD2-757456E10382}"/>
              </a:ext>
            </a:extLst>
          </p:cNvPr>
          <p:cNvSpPr txBox="1"/>
          <p:nvPr/>
        </p:nvSpPr>
        <p:spPr>
          <a:xfrm>
            <a:off x="70338" y="2410992"/>
            <a:ext cx="4999464" cy="1125757"/>
          </a:xfrm>
          <a:prstGeom prst="rect">
            <a:avLst/>
          </a:prstGeom>
          <a:noFill/>
        </p:spPr>
        <p:txBody>
          <a:bodyPr wrap="square">
            <a:spAutoFit/>
          </a:bodyPr>
          <a:lstStyle/>
          <a:p>
            <a:pPr marL="400050" marR="0" indent="-229235">
              <a:lnSpc>
                <a:spcPct val="115000"/>
              </a:lnSpc>
              <a:spcBef>
                <a:spcPts val="0"/>
              </a:spcBef>
              <a:spcAft>
                <a:spcPts val="0"/>
              </a:spcAft>
            </a:pPr>
            <a:r>
              <a:rPr lang="en-US" sz="2000" b="1"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Delete member page: </a:t>
            </a: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and it contain the required information that the admin must enter to be allow to delete a member.</a:t>
            </a:r>
            <a:endParaRPr lang="en-US" sz="2000" dirty="0">
              <a:solidFill>
                <a:srgbClr val="F8F8F8"/>
              </a:solidFill>
              <a:effectLst/>
              <a:latin typeface="Times New Roman" panose="02020603050405020304" pitchFamily="18" charset="0"/>
              <a:ea typeface="Times New Roman" panose="02020603050405020304" pitchFamily="18" charset="0"/>
            </a:endParaRPr>
          </a:p>
        </p:txBody>
      </p:sp>
      <p:sp>
        <p:nvSpPr>
          <p:cNvPr id="4" name="Google Shape;1760;p45">
            <a:extLst>
              <a:ext uri="{FF2B5EF4-FFF2-40B4-BE49-F238E27FC236}">
                <a16:creationId xmlns:a16="http://schemas.microsoft.com/office/drawing/2014/main" id="{95C064D0-CC85-4920-84FE-F34A1C19D0A9}"/>
              </a:ext>
            </a:extLst>
          </p:cNvPr>
          <p:cNvSpPr/>
          <p:nvPr/>
        </p:nvSpPr>
        <p:spPr>
          <a:xfrm>
            <a:off x="6027137" y="914399"/>
            <a:ext cx="2613293" cy="416598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5" name="Picture 4">
            <a:extLst>
              <a:ext uri="{FF2B5EF4-FFF2-40B4-BE49-F238E27FC236}">
                <a16:creationId xmlns:a16="http://schemas.microsoft.com/office/drawing/2014/main" id="{11232266-E68B-4B88-9C54-85603D2BE670}"/>
              </a:ext>
            </a:extLst>
          </p:cNvPr>
          <p:cNvPicPr/>
          <p:nvPr/>
        </p:nvPicPr>
        <p:blipFill rotWithShape="1">
          <a:blip r:embed="rId2" cstate="print">
            <a:extLst>
              <a:ext uri="{28A0092B-C50C-407E-A947-70E740481C1C}">
                <a14:useLocalDpi xmlns:a14="http://schemas.microsoft.com/office/drawing/2010/main" val="0"/>
              </a:ext>
            </a:extLst>
          </a:blip>
          <a:srcRect l="40203" t="20538" r="45708" b="45722"/>
          <a:stretch/>
        </p:blipFill>
        <p:spPr bwMode="auto">
          <a:xfrm>
            <a:off x="6101574" y="1225899"/>
            <a:ext cx="2464417" cy="3495944"/>
          </a:xfrm>
          <a:prstGeom prst="rect">
            <a:avLst/>
          </a:prstGeom>
          <a:noFill/>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0B51FD12-464A-4C9C-A993-55D9B4EB5B79}"/>
              </a:ext>
            </a:extLst>
          </p:cNvPr>
          <p:cNvSpPr>
            <a:spLocks noGrp="1"/>
          </p:cNvSpPr>
          <p:nvPr>
            <p:ph type="title"/>
          </p:nvPr>
        </p:nvSpPr>
        <p:spPr>
          <a:xfrm>
            <a:off x="720000" y="201114"/>
            <a:ext cx="7704000" cy="572700"/>
          </a:xfrm>
        </p:spPr>
        <p:txBody>
          <a:bodyPr/>
          <a:lstStyle/>
          <a:p>
            <a:r>
              <a:rPr lang="en-US" sz="4000" dirty="0"/>
              <a:t>Project Mobile Applications</a:t>
            </a:r>
          </a:p>
        </p:txBody>
      </p:sp>
    </p:spTree>
    <p:extLst>
      <p:ext uri="{BB962C8B-B14F-4D97-AF65-F5344CB8AC3E}">
        <p14:creationId xmlns:p14="http://schemas.microsoft.com/office/powerpoint/2010/main" val="398145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43"/>
          <p:cNvSpPr/>
          <p:nvPr/>
        </p:nvSpPr>
        <p:spPr>
          <a:xfrm>
            <a:off x="1551512" y="1521594"/>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0" name="Google Shape;1720;p43"/>
          <p:cNvSpPr/>
          <p:nvPr/>
        </p:nvSpPr>
        <p:spPr>
          <a:xfrm>
            <a:off x="6631951" y="1554913"/>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1" name="Google Shape;1721;p4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TEAM</a:t>
            </a:r>
            <a:endParaRPr dirty="0"/>
          </a:p>
        </p:txBody>
      </p:sp>
      <p:sp>
        <p:nvSpPr>
          <p:cNvPr id="1724" name="Google Shape;1724;p43"/>
          <p:cNvSpPr txBox="1">
            <a:spLocks noGrp="1"/>
          </p:cNvSpPr>
          <p:nvPr>
            <p:ph type="subTitle" idx="1"/>
          </p:nvPr>
        </p:nvSpPr>
        <p:spPr>
          <a:xfrm flipH="1">
            <a:off x="5816652" y="2507238"/>
            <a:ext cx="27111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latin typeface="Rajdhani"/>
                <a:ea typeface="Rajdhani"/>
                <a:cs typeface="Rajdhani"/>
                <a:sym typeface="Rajdhani"/>
              </a:rPr>
              <a:t>O</a:t>
            </a:r>
            <a:r>
              <a:rPr lang="en" sz="2400" b="1" dirty="0">
                <a:latin typeface="Rajdhani"/>
                <a:ea typeface="Rajdhani"/>
                <a:cs typeface="Rajdhani"/>
                <a:sym typeface="Rajdhani"/>
              </a:rPr>
              <a:t>mar Gamal Saad</a:t>
            </a:r>
            <a:endParaRPr sz="2400" b="1" dirty="0">
              <a:latin typeface="Rajdhani"/>
              <a:ea typeface="Rajdhani"/>
              <a:cs typeface="Rajdhani"/>
              <a:sym typeface="Rajdhani"/>
            </a:endParaRPr>
          </a:p>
        </p:txBody>
      </p:sp>
      <p:sp>
        <p:nvSpPr>
          <p:cNvPr id="1725" name="Google Shape;1725;p43"/>
          <p:cNvSpPr txBox="1">
            <a:spLocks noGrp="1"/>
          </p:cNvSpPr>
          <p:nvPr>
            <p:ph type="subTitle" idx="3"/>
          </p:nvPr>
        </p:nvSpPr>
        <p:spPr>
          <a:xfrm flipH="1">
            <a:off x="616248" y="2473896"/>
            <a:ext cx="27111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latin typeface="Rajdhani"/>
                <a:ea typeface="Rajdhani"/>
                <a:cs typeface="Rajdhani"/>
                <a:sym typeface="Rajdhani"/>
              </a:rPr>
              <a:t>A</a:t>
            </a:r>
            <a:r>
              <a:rPr lang="en" sz="2400" b="1" dirty="0">
                <a:latin typeface="Rajdhani"/>
                <a:ea typeface="Rajdhani"/>
                <a:cs typeface="Rajdhani"/>
                <a:sym typeface="Rajdhani"/>
              </a:rPr>
              <a:t>bdullah Gamil</a:t>
            </a:r>
            <a:endParaRPr sz="2400" b="1" dirty="0">
              <a:latin typeface="Rajdhani"/>
              <a:ea typeface="Rajdhani"/>
              <a:cs typeface="Rajdhani"/>
              <a:sym typeface="Rajdhani"/>
            </a:endParaRPr>
          </a:p>
        </p:txBody>
      </p:sp>
      <p:sp>
        <p:nvSpPr>
          <p:cNvPr id="25" name="Google Shape;1725;p43">
            <a:extLst>
              <a:ext uri="{FF2B5EF4-FFF2-40B4-BE49-F238E27FC236}">
                <a16:creationId xmlns:a16="http://schemas.microsoft.com/office/drawing/2014/main" id="{0F6AED0B-5C38-42D2-A1A0-8A7953F32174}"/>
              </a:ext>
            </a:extLst>
          </p:cNvPr>
          <p:cNvSpPr txBox="1">
            <a:spLocks/>
          </p:cNvSpPr>
          <p:nvPr/>
        </p:nvSpPr>
        <p:spPr>
          <a:xfrm flipH="1">
            <a:off x="346800" y="4233265"/>
            <a:ext cx="3263851" cy="44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400"/>
              <a:buFont typeface="Anton"/>
              <a:buNone/>
              <a:defRPr sz="1800" b="0" i="0" u="none" strike="noStrike" cap="none">
                <a:solidFill>
                  <a:schemeClr val="lt2"/>
                </a:solidFill>
                <a:latin typeface="Anton"/>
                <a:ea typeface="Anton"/>
                <a:cs typeface="Anton"/>
                <a:sym typeface="Anton"/>
              </a:defRPr>
            </a:lvl1pPr>
            <a:lvl2pPr marL="914400" marR="0" lvl="1"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2pPr>
            <a:lvl3pPr marL="1371600" marR="0" lvl="2"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3pPr>
            <a:lvl4pPr marL="1828800" marR="0" lvl="3"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4pPr>
            <a:lvl5pPr marL="2286000" marR="0" lvl="4"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5pPr>
            <a:lvl6pPr marL="2743200" marR="0" lvl="5"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6pPr>
            <a:lvl7pPr marL="3200400" marR="0" lvl="6"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7pPr>
            <a:lvl8pPr marL="3657600" marR="0" lvl="7"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8pPr>
            <a:lvl9pPr marL="4114800" marR="0" lvl="8"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9pPr>
          </a:lstStyle>
          <a:p>
            <a:pPr marL="0" indent="0"/>
            <a:r>
              <a:rPr lang="en-US" sz="2400" b="1" dirty="0">
                <a:latin typeface="Rajdhani"/>
                <a:ea typeface="Rajdhani"/>
                <a:cs typeface="Rajdhani"/>
                <a:sym typeface="Rajdhani"/>
              </a:rPr>
              <a:t>Abdulrahman Mahmoud</a:t>
            </a:r>
          </a:p>
        </p:txBody>
      </p:sp>
      <p:sp>
        <p:nvSpPr>
          <p:cNvPr id="26" name="Google Shape;1725;p43">
            <a:extLst>
              <a:ext uri="{FF2B5EF4-FFF2-40B4-BE49-F238E27FC236}">
                <a16:creationId xmlns:a16="http://schemas.microsoft.com/office/drawing/2014/main" id="{30EAA42A-3BDF-486E-AA9E-01676A72BD0A}"/>
              </a:ext>
            </a:extLst>
          </p:cNvPr>
          <p:cNvSpPr txBox="1">
            <a:spLocks/>
          </p:cNvSpPr>
          <p:nvPr/>
        </p:nvSpPr>
        <p:spPr>
          <a:xfrm flipH="1">
            <a:off x="5705701" y="4250384"/>
            <a:ext cx="2711100" cy="44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400"/>
              <a:buFont typeface="Anton"/>
              <a:buNone/>
              <a:defRPr sz="1800" b="0" i="0" u="none" strike="noStrike" cap="none">
                <a:solidFill>
                  <a:schemeClr val="lt2"/>
                </a:solidFill>
                <a:latin typeface="Anton"/>
                <a:ea typeface="Anton"/>
                <a:cs typeface="Anton"/>
                <a:sym typeface="Anton"/>
              </a:defRPr>
            </a:lvl1pPr>
            <a:lvl2pPr marL="914400" marR="0" lvl="1"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2pPr>
            <a:lvl3pPr marL="1371600" marR="0" lvl="2"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3pPr>
            <a:lvl4pPr marL="1828800" marR="0" lvl="3"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4pPr>
            <a:lvl5pPr marL="2286000" marR="0" lvl="4"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5pPr>
            <a:lvl6pPr marL="2743200" marR="0" lvl="5"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6pPr>
            <a:lvl7pPr marL="3200400" marR="0" lvl="6"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7pPr>
            <a:lvl8pPr marL="3657600" marR="0" lvl="7"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8pPr>
            <a:lvl9pPr marL="4114800" marR="0" lvl="8"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9pPr>
          </a:lstStyle>
          <a:p>
            <a:pPr marL="0" indent="0"/>
            <a:r>
              <a:rPr lang="en-US" sz="2400" b="1" dirty="0">
                <a:latin typeface="Rajdhani"/>
                <a:ea typeface="Rajdhani"/>
                <a:cs typeface="Rajdhani"/>
                <a:sym typeface="Rajdhani"/>
              </a:rPr>
              <a:t>Abdullah Sayed</a:t>
            </a:r>
          </a:p>
        </p:txBody>
      </p:sp>
      <p:sp>
        <p:nvSpPr>
          <p:cNvPr id="27" name="Google Shape;1719;p43">
            <a:extLst>
              <a:ext uri="{FF2B5EF4-FFF2-40B4-BE49-F238E27FC236}">
                <a16:creationId xmlns:a16="http://schemas.microsoft.com/office/drawing/2014/main" id="{E0924DBB-9133-483B-8492-26541AF52BFF}"/>
              </a:ext>
            </a:extLst>
          </p:cNvPr>
          <p:cNvSpPr/>
          <p:nvPr/>
        </p:nvSpPr>
        <p:spPr>
          <a:xfrm>
            <a:off x="6631951" y="3391784"/>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1719;p43">
            <a:extLst>
              <a:ext uri="{FF2B5EF4-FFF2-40B4-BE49-F238E27FC236}">
                <a16:creationId xmlns:a16="http://schemas.microsoft.com/office/drawing/2014/main" id="{C389EC7B-154F-4DE1-AEB1-A138CC10F35F}"/>
              </a:ext>
            </a:extLst>
          </p:cNvPr>
          <p:cNvSpPr/>
          <p:nvPr/>
        </p:nvSpPr>
        <p:spPr>
          <a:xfrm>
            <a:off x="1551512" y="3298082"/>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11534;p60">
            <a:extLst>
              <a:ext uri="{FF2B5EF4-FFF2-40B4-BE49-F238E27FC236}">
                <a16:creationId xmlns:a16="http://schemas.microsoft.com/office/drawing/2014/main" id="{553CCB2B-4E46-450E-9D07-347C74B28DA0}"/>
              </a:ext>
            </a:extLst>
          </p:cNvPr>
          <p:cNvSpPr/>
          <p:nvPr/>
        </p:nvSpPr>
        <p:spPr>
          <a:xfrm>
            <a:off x="6787795" y="1629658"/>
            <a:ext cx="546912" cy="642471"/>
          </a:xfrm>
          <a:custGeom>
            <a:avLst/>
            <a:gdLst/>
            <a:ahLst/>
            <a:cxnLst/>
            <a:rect l="l" t="t" r="r" b="b"/>
            <a:pathLst>
              <a:path w="8764" h="11193" extrusionOk="0">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34;p60">
            <a:extLst>
              <a:ext uri="{FF2B5EF4-FFF2-40B4-BE49-F238E27FC236}">
                <a16:creationId xmlns:a16="http://schemas.microsoft.com/office/drawing/2014/main" id="{674F2712-A59C-45FF-845F-742C7556DD6E}"/>
              </a:ext>
            </a:extLst>
          </p:cNvPr>
          <p:cNvSpPr/>
          <p:nvPr/>
        </p:nvSpPr>
        <p:spPr>
          <a:xfrm>
            <a:off x="6787795" y="3483648"/>
            <a:ext cx="546912" cy="642471"/>
          </a:xfrm>
          <a:custGeom>
            <a:avLst/>
            <a:gdLst/>
            <a:ahLst/>
            <a:cxnLst/>
            <a:rect l="l" t="t" r="r" b="b"/>
            <a:pathLst>
              <a:path w="8764" h="11193" extrusionOk="0">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534;p60">
            <a:extLst>
              <a:ext uri="{FF2B5EF4-FFF2-40B4-BE49-F238E27FC236}">
                <a16:creationId xmlns:a16="http://schemas.microsoft.com/office/drawing/2014/main" id="{C0F2A493-7CCE-419D-9AE1-24501CFD8FB0}"/>
              </a:ext>
            </a:extLst>
          </p:cNvPr>
          <p:cNvSpPr/>
          <p:nvPr/>
        </p:nvSpPr>
        <p:spPr>
          <a:xfrm>
            <a:off x="1705269" y="3372827"/>
            <a:ext cx="546912" cy="642471"/>
          </a:xfrm>
          <a:custGeom>
            <a:avLst/>
            <a:gdLst/>
            <a:ahLst/>
            <a:cxnLst/>
            <a:rect l="l" t="t" r="r" b="b"/>
            <a:pathLst>
              <a:path w="8764" h="11193" extrusionOk="0">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534;p60">
            <a:extLst>
              <a:ext uri="{FF2B5EF4-FFF2-40B4-BE49-F238E27FC236}">
                <a16:creationId xmlns:a16="http://schemas.microsoft.com/office/drawing/2014/main" id="{6F0D952F-A7D3-4D73-A48D-83505443E688}"/>
              </a:ext>
            </a:extLst>
          </p:cNvPr>
          <p:cNvSpPr/>
          <p:nvPr/>
        </p:nvSpPr>
        <p:spPr>
          <a:xfrm>
            <a:off x="1705269" y="1605831"/>
            <a:ext cx="546912" cy="642471"/>
          </a:xfrm>
          <a:custGeom>
            <a:avLst/>
            <a:gdLst/>
            <a:ahLst/>
            <a:cxnLst/>
            <a:rect l="l" t="t" r="r" b="b"/>
            <a:pathLst>
              <a:path w="8764" h="11193" extrusionOk="0">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21"/>
                                        </p:tgtEl>
                                        <p:attrNameLst>
                                          <p:attrName>style.visibility</p:attrName>
                                        </p:attrNameLst>
                                      </p:cBhvr>
                                      <p:to>
                                        <p:strVal val="visible"/>
                                      </p:to>
                                    </p:set>
                                    <p:animEffect transition="in" filter="fade">
                                      <p:cBhvr>
                                        <p:cTn id="7" dur="500"/>
                                        <p:tgtEl>
                                          <p:spTgt spid="17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719"/>
                                        </p:tgtEl>
                                        <p:attrNameLst>
                                          <p:attrName>style.visibility</p:attrName>
                                        </p:attrNameLst>
                                      </p:cBhvr>
                                      <p:to>
                                        <p:strVal val="visible"/>
                                      </p:to>
                                    </p:set>
                                    <p:animEffect transition="in" filter="fade">
                                      <p:cBhvr>
                                        <p:cTn id="12" dur="1000"/>
                                        <p:tgtEl>
                                          <p:spTgt spid="1719"/>
                                        </p:tgtEl>
                                      </p:cBhvr>
                                    </p:animEffect>
                                    <p:anim calcmode="lin" valueType="num">
                                      <p:cBhvr>
                                        <p:cTn id="13" dur="1000" fill="hold"/>
                                        <p:tgtEl>
                                          <p:spTgt spid="1719"/>
                                        </p:tgtEl>
                                        <p:attrNameLst>
                                          <p:attrName>ppt_x</p:attrName>
                                        </p:attrNameLst>
                                      </p:cBhvr>
                                      <p:tavLst>
                                        <p:tav tm="0">
                                          <p:val>
                                            <p:strVal val="#ppt_x"/>
                                          </p:val>
                                        </p:tav>
                                        <p:tav tm="100000">
                                          <p:val>
                                            <p:strVal val="#ppt_x"/>
                                          </p:val>
                                        </p:tav>
                                      </p:tavLst>
                                    </p:anim>
                                    <p:anim calcmode="lin" valueType="num">
                                      <p:cBhvr>
                                        <p:cTn id="14" dur="1000" fill="hold"/>
                                        <p:tgtEl>
                                          <p:spTgt spid="17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25">
                                            <p:txEl>
                                              <p:pRg st="0" end="0"/>
                                            </p:txEl>
                                          </p:spTgt>
                                        </p:tgtEl>
                                        <p:attrNameLst>
                                          <p:attrName>style.visibility</p:attrName>
                                        </p:attrNameLst>
                                      </p:cBhvr>
                                      <p:to>
                                        <p:strVal val="visible"/>
                                      </p:to>
                                    </p:set>
                                    <p:animEffect transition="in" filter="fade">
                                      <p:cBhvr>
                                        <p:cTn id="17" dur="1000"/>
                                        <p:tgtEl>
                                          <p:spTgt spid="1725">
                                            <p:txEl>
                                              <p:pRg st="0" end="0"/>
                                            </p:txEl>
                                          </p:spTgt>
                                        </p:tgtEl>
                                      </p:cBhvr>
                                    </p:animEffect>
                                    <p:anim calcmode="lin" valueType="num">
                                      <p:cBhvr>
                                        <p:cTn id="18" dur="1000" fill="hold"/>
                                        <p:tgtEl>
                                          <p:spTgt spid="172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725">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000"/>
                                        <p:tgtEl>
                                          <p:spTgt spid="28"/>
                                        </p:tgtEl>
                                      </p:cBhvr>
                                    </p:animEffect>
                                    <p:anim calcmode="lin" valueType="num">
                                      <p:cBhvr>
                                        <p:cTn id="35" dur="1000" fill="hold"/>
                                        <p:tgtEl>
                                          <p:spTgt spid="28"/>
                                        </p:tgtEl>
                                        <p:attrNameLst>
                                          <p:attrName>ppt_x</p:attrName>
                                        </p:attrNameLst>
                                      </p:cBhvr>
                                      <p:tavLst>
                                        <p:tav tm="0">
                                          <p:val>
                                            <p:strVal val="#ppt_x"/>
                                          </p:val>
                                        </p:tav>
                                        <p:tav tm="100000">
                                          <p:val>
                                            <p:strVal val="#ppt_x"/>
                                          </p:val>
                                        </p:tav>
                                      </p:tavLst>
                                    </p:anim>
                                    <p:anim calcmode="lin" valueType="num">
                                      <p:cBhvr>
                                        <p:cTn id="36" dur="1000" fill="hold"/>
                                        <p:tgtEl>
                                          <p:spTgt spid="2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1000"/>
                                        <p:tgtEl>
                                          <p:spTgt spid="34"/>
                                        </p:tgtEl>
                                      </p:cBhvr>
                                    </p:animEffect>
                                    <p:anim calcmode="lin" valueType="num">
                                      <p:cBhvr>
                                        <p:cTn id="40" dur="1000" fill="hold"/>
                                        <p:tgtEl>
                                          <p:spTgt spid="34"/>
                                        </p:tgtEl>
                                        <p:attrNameLst>
                                          <p:attrName>ppt_x</p:attrName>
                                        </p:attrNameLst>
                                      </p:cBhvr>
                                      <p:tavLst>
                                        <p:tav tm="0">
                                          <p:val>
                                            <p:strVal val="#ppt_x"/>
                                          </p:val>
                                        </p:tav>
                                        <p:tav tm="100000">
                                          <p:val>
                                            <p:strVal val="#ppt_x"/>
                                          </p:val>
                                        </p:tav>
                                      </p:tavLst>
                                    </p:anim>
                                    <p:anim calcmode="lin" valueType="num">
                                      <p:cBhvr>
                                        <p:cTn id="4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720"/>
                                        </p:tgtEl>
                                        <p:attrNameLst>
                                          <p:attrName>style.visibility</p:attrName>
                                        </p:attrNameLst>
                                      </p:cBhvr>
                                      <p:to>
                                        <p:strVal val="visible"/>
                                      </p:to>
                                    </p:set>
                                    <p:animEffect transition="in" filter="fade">
                                      <p:cBhvr>
                                        <p:cTn id="46" dur="1000"/>
                                        <p:tgtEl>
                                          <p:spTgt spid="1720"/>
                                        </p:tgtEl>
                                      </p:cBhvr>
                                    </p:animEffect>
                                    <p:anim calcmode="lin" valueType="num">
                                      <p:cBhvr>
                                        <p:cTn id="47" dur="1000" fill="hold"/>
                                        <p:tgtEl>
                                          <p:spTgt spid="1720"/>
                                        </p:tgtEl>
                                        <p:attrNameLst>
                                          <p:attrName>ppt_x</p:attrName>
                                        </p:attrNameLst>
                                      </p:cBhvr>
                                      <p:tavLst>
                                        <p:tav tm="0">
                                          <p:val>
                                            <p:strVal val="#ppt_x"/>
                                          </p:val>
                                        </p:tav>
                                        <p:tav tm="100000">
                                          <p:val>
                                            <p:strVal val="#ppt_x"/>
                                          </p:val>
                                        </p:tav>
                                      </p:tavLst>
                                    </p:anim>
                                    <p:anim calcmode="lin" valueType="num">
                                      <p:cBhvr>
                                        <p:cTn id="48" dur="1000" fill="hold"/>
                                        <p:tgtEl>
                                          <p:spTgt spid="172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724">
                                            <p:txEl>
                                              <p:pRg st="0" end="0"/>
                                            </p:txEl>
                                          </p:spTgt>
                                        </p:tgtEl>
                                        <p:attrNameLst>
                                          <p:attrName>style.visibility</p:attrName>
                                        </p:attrNameLst>
                                      </p:cBhvr>
                                      <p:to>
                                        <p:strVal val="visible"/>
                                      </p:to>
                                    </p:set>
                                    <p:animEffect transition="in" filter="fade">
                                      <p:cBhvr>
                                        <p:cTn id="51" dur="1000"/>
                                        <p:tgtEl>
                                          <p:spTgt spid="1724">
                                            <p:txEl>
                                              <p:pRg st="0" end="0"/>
                                            </p:txEl>
                                          </p:spTgt>
                                        </p:tgtEl>
                                      </p:cBhvr>
                                    </p:animEffect>
                                    <p:anim calcmode="lin" valueType="num">
                                      <p:cBhvr>
                                        <p:cTn id="52" dur="1000" fill="hold"/>
                                        <p:tgtEl>
                                          <p:spTgt spid="1724">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1724">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1000"/>
                                        <p:tgtEl>
                                          <p:spTgt spid="32"/>
                                        </p:tgtEl>
                                      </p:cBhvr>
                                    </p:animEffect>
                                    <p:anim calcmode="lin" valueType="num">
                                      <p:cBhvr>
                                        <p:cTn id="57" dur="1000" fill="hold"/>
                                        <p:tgtEl>
                                          <p:spTgt spid="32"/>
                                        </p:tgtEl>
                                        <p:attrNameLst>
                                          <p:attrName>ppt_x</p:attrName>
                                        </p:attrNameLst>
                                      </p:cBhvr>
                                      <p:tavLst>
                                        <p:tav tm="0">
                                          <p:val>
                                            <p:strVal val="#ppt_x"/>
                                          </p:val>
                                        </p:tav>
                                        <p:tav tm="100000">
                                          <p:val>
                                            <p:strVal val="#ppt_x"/>
                                          </p:val>
                                        </p:tav>
                                      </p:tavLst>
                                    </p:anim>
                                    <p:anim calcmode="lin" valueType="num">
                                      <p:cBhvr>
                                        <p:cTn id="5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anim calcmode="lin" valueType="num">
                                      <p:cBhvr>
                                        <p:cTn id="64" dur="1000" fill="hold"/>
                                        <p:tgtEl>
                                          <p:spTgt spid="26"/>
                                        </p:tgtEl>
                                        <p:attrNameLst>
                                          <p:attrName>ppt_x</p:attrName>
                                        </p:attrNameLst>
                                      </p:cBhvr>
                                      <p:tavLst>
                                        <p:tav tm="0">
                                          <p:val>
                                            <p:strVal val="#ppt_x"/>
                                          </p:val>
                                        </p:tav>
                                        <p:tav tm="100000">
                                          <p:val>
                                            <p:strVal val="#ppt_x"/>
                                          </p:val>
                                        </p:tav>
                                      </p:tavLst>
                                    </p:anim>
                                    <p:anim calcmode="lin" valueType="num">
                                      <p:cBhvr>
                                        <p:cTn id="65" dur="1000" fill="hold"/>
                                        <p:tgtEl>
                                          <p:spTgt spid="2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1000"/>
                                        <p:tgtEl>
                                          <p:spTgt spid="27"/>
                                        </p:tgtEl>
                                      </p:cBhvr>
                                    </p:animEffect>
                                    <p:anim calcmode="lin" valueType="num">
                                      <p:cBhvr>
                                        <p:cTn id="69" dur="1000" fill="hold"/>
                                        <p:tgtEl>
                                          <p:spTgt spid="27"/>
                                        </p:tgtEl>
                                        <p:attrNameLst>
                                          <p:attrName>ppt_x</p:attrName>
                                        </p:attrNameLst>
                                      </p:cBhvr>
                                      <p:tavLst>
                                        <p:tav tm="0">
                                          <p:val>
                                            <p:strVal val="#ppt_x"/>
                                          </p:val>
                                        </p:tav>
                                        <p:tav tm="100000">
                                          <p:val>
                                            <p:strVal val="#ppt_x"/>
                                          </p:val>
                                        </p:tav>
                                      </p:tavLst>
                                    </p:anim>
                                    <p:anim calcmode="lin" valueType="num">
                                      <p:cBhvr>
                                        <p:cTn id="70" dur="1000" fill="hold"/>
                                        <p:tgtEl>
                                          <p:spTgt spid="27"/>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1000"/>
                                        <p:tgtEl>
                                          <p:spTgt spid="33"/>
                                        </p:tgtEl>
                                      </p:cBhvr>
                                    </p:animEffect>
                                    <p:anim calcmode="lin" valueType="num">
                                      <p:cBhvr>
                                        <p:cTn id="74" dur="1000" fill="hold"/>
                                        <p:tgtEl>
                                          <p:spTgt spid="33"/>
                                        </p:tgtEl>
                                        <p:attrNameLst>
                                          <p:attrName>ppt_x</p:attrName>
                                        </p:attrNameLst>
                                      </p:cBhvr>
                                      <p:tavLst>
                                        <p:tav tm="0">
                                          <p:val>
                                            <p:strVal val="#ppt_x"/>
                                          </p:val>
                                        </p:tav>
                                        <p:tav tm="100000">
                                          <p:val>
                                            <p:strVal val="#ppt_x"/>
                                          </p:val>
                                        </p:tav>
                                      </p:tavLst>
                                    </p:anim>
                                    <p:anim calcmode="lin" valueType="num">
                                      <p:cBhvr>
                                        <p:cTn id="7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9" grpId="0" animBg="1"/>
      <p:bldP spid="1720" grpId="0" animBg="1"/>
      <p:bldP spid="1721" grpId="0"/>
      <p:bldP spid="1724" grpId="0" build="p"/>
      <p:bldP spid="1725" grpId="0" build="p"/>
      <p:bldP spid="25" grpId="0"/>
      <p:bldP spid="26" grpId="0"/>
      <p:bldP spid="27" grpId="0" animBg="1"/>
      <p:bldP spid="28" grpId="0" animBg="1"/>
      <p:bldP spid="32" grpId="0" animBg="1"/>
      <p:bldP spid="33" grpId="0" animBg="1"/>
      <p:bldP spid="34"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2F2E70-4001-45AD-9D0F-B2D87613588B}"/>
              </a:ext>
            </a:extLst>
          </p:cNvPr>
          <p:cNvSpPr txBox="1"/>
          <p:nvPr/>
        </p:nvSpPr>
        <p:spPr>
          <a:xfrm>
            <a:off x="255182" y="1786920"/>
            <a:ext cx="4784647" cy="1569660"/>
          </a:xfrm>
          <a:prstGeom prst="rect">
            <a:avLst/>
          </a:prstGeom>
          <a:noFill/>
        </p:spPr>
        <p:txBody>
          <a:bodyPr wrap="square">
            <a:spAutoFit/>
          </a:bodyPr>
          <a:lstStyle/>
          <a:p>
            <a:pPr marL="0" lvl="0" indent="0" algn="l" rtl="0">
              <a:spcBef>
                <a:spcPts val="0"/>
              </a:spcBef>
              <a:spcAft>
                <a:spcPts val="1600"/>
              </a:spcAft>
              <a:buNone/>
            </a:pPr>
            <a:r>
              <a:rPr lang="en-US" sz="2400" dirty="0">
                <a:solidFill>
                  <a:srgbClr val="F8F8F8"/>
                </a:solidFill>
                <a:latin typeface="Fira Sans Light" panose="020B0604020202020204" pitchFamily="34" charset="0"/>
              </a:rPr>
              <a:t>So, our main idea to replace traditional fingerprint attendance systems with a new one using face recognition technology.</a:t>
            </a:r>
          </a:p>
        </p:txBody>
      </p:sp>
      <p:sp>
        <p:nvSpPr>
          <p:cNvPr id="6" name="Google Shape;135;p27">
            <a:extLst>
              <a:ext uri="{FF2B5EF4-FFF2-40B4-BE49-F238E27FC236}">
                <a16:creationId xmlns:a16="http://schemas.microsoft.com/office/drawing/2014/main" id="{9CD16367-A146-4A66-94B3-C7B149EDB3F1}"/>
              </a:ext>
            </a:extLst>
          </p:cNvPr>
          <p:cNvSpPr txBox="1">
            <a:spLocks noGrp="1"/>
          </p:cNvSpPr>
          <p:nvPr>
            <p:ph type="title"/>
          </p:nvPr>
        </p:nvSpPr>
        <p:spPr>
          <a:xfrm>
            <a:off x="5592729" y="1434600"/>
            <a:ext cx="3455576"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cxnSp>
        <p:nvCxnSpPr>
          <p:cNvPr id="7" name="Google Shape;137;p27">
            <a:extLst>
              <a:ext uri="{FF2B5EF4-FFF2-40B4-BE49-F238E27FC236}">
                <a16:creationId xmlns:a16="http://schemas.microsoft.com/office/drawing/2014/main" id="{E22C1D3D-D92E-4760-9136-01B6243FE9CE}"/>
              </a:ext>
            </a:extLst>
          </p:cNvPr>
          <p:cNvCxnSpPr/>
          <p:nvPr/>
        </p:nvCxnSpPr>
        <p:spPr>
          <a:xfrm>
            <a:off x="5492469" y="2256450"/>
            <a:ext cx="0" cy="6306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07217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768;p46">
            <a:extLst>
              <a:ext uri="{FF2B5EF4-FFF2-40B4-BE49-F238E27FC236}">
                <a16:creationId xmlns:a16="http://schemas.microsoft.com/office/drawing/2014/main" id="{5E236897-D42E-4B5F-91EA-44CAF97A22BF}"/>
              </a:ext>
            </a:extLst>
          </p:cNvPr>
          <p:cNvSpPr txBox="1">
            <a:spLocks/>
          </p:cNvSpPr>
          <p:nvPr/>
        </p:nvSpPr>
        <p:spPr>
          <a:xfrm>
            <a:off x="2562000" y="980581"/>
            <a:ext cx="4020000" cy="146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en-US" sz="7200" dirty="0"/>
              <a:t>THANKS!</a:t>
            </a:r>
            <a:endParaRPr lang="en-US" dirty="0"/>
          </a:p>
        </p:txBody>
      </p:sp>
      <p:sp>
        <p:nvSpPr>
          <p:cNvPr id="7" name="Google Shape;103;p24">
            <a:extLst>
              <a:ext uri="{FF2B5EF4-FFF2-40B4-BE49-F238E27FC236}">
                <a16:creationId xmlns:a16="http://schemas.microsoft.com/office/drawing/2014/main" id="{991F7917-AA95-4462-9EDC-8E8259C1C732}"/>
              </a:ext>
            </a:extLst>
          </p:cNvPr>
          <p:cNvSpPr txBox="1">
            <a:spLocks/>
          </p:cNvSpPr>
          <p:nvPr/>
        </p:nvSpPr>
        <p:spPr>
          <a:xfrm>
            <a:off x="314469" y="3327990"/>
            <a:ext cx="4495062" cy="37346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rgbClr val="F8F8F8"/>
                </a:solidFill>
                <a:latin typeface="Rajdhani" panose="020B0604020202020204" charset="0"/>
                <a:ea typeface="Fira Sans Condensed Light"/>
                <a:cs typeface="Rajdhani" panose="020B0604020202020204" charset="0"/>
                <a:sym typeface="Fira Sans Condensed Light"/>
              </a:rPr>
              <a:t>Assoc.</a:t>
            </a:r>
            <a:r>
              <a:rPr lang="en-US" sz="2000" b="1" dirty="0">
                <a:solidFill>
                  <a:srgbClr val="F8F8F8"/>
                </a:solidFill>
                <a:latin typeface="Fira Sans Condensed Light"/>
                <a:ea typeface="Fira Sans Condensed Light"/>
                <a:cs typeface="Fira Sans Condensed Light"/>
                <a:sym typeface="Fira Sans Condensed Light"/>
              </a:rPr>
              <a:t> </a:t>
            </a:r>
            <a:r>
              <a:rPr lang="en-US" sz="2000" b="1" dirty="0">
                <a:solidFill>
                  <a:srgbClr val="F8F8F8"/>
                </a:solidFill>
                <a:latin typeface="Rajdhani" panose="020B0604020202020204" charset="0"/>
                <a:ea typeface="Fira Sans Condensed Light"/>
                <a:cs typeface="Rajdhani" panose="020B0604020202020204" charset="0"/>
                <a:sym typeface="Fira Sans Condensed Light"/>
              </a:rPr>
              <a:t>Prof. : Ahmed El-Mahalawy</a:t>
            </a:r>
          </a:p>
          <a:p>
            <a:r>
              <a:rPr lang="en-US" sz="2000" b="1" dirty="0">
                <a:solidFill>
                  <a:srgbClr val="F8F8F8"/>
                </a:solidFill>
                <a:latin typeface="Rajdhani" panose="020B0604020202020204" charset="0"/>
                <a:ea typeface="Fira Sans Condensed Light"/>
                <a:cs typeface="Rajdhani" panose="020B0604020202020204" charset="0"/>
                <a:sym typeface="Fira Sans Condensed Light"/>
              </a:rPr>
              <a:t>Eng. : Baraa Ahmed</a:t>
            </a:r>
          </a:p>
        </p:txBody>
      </p:sp>
    </p:spTree>
    <p:extLst>
      <p:ext uri="{BB962C8B-B14F-4D97-AF65-F5344CB8AC3E}">
        <p14:creationId xmlns:p14="http://schemas.microsoft.com/office/powerpoint/2010/main" val="130203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FC13AA-FF00-456E-BCB3-11CDE1879B1C}"/>
              </a:ext>
            </a:extLst>
          </p:cNvPr>
          <p:cNvSpPr txBox="1"/>
          <p:nvPr/>
        </p:nvSpPr>
        <p:spPr>
          <a:xfrm>
            <a:off x="244549" y="1584901"/>
            <a:ext cx="4784647" cy="2308324"/>
          </a:xfrm>
          <a:prstGeom prst="rect">
            <a:avLst/>
          </a:prstGeom>
          <a:noFill/>
        </p:spPr>
        <p:txBody>
          <a:bodyPr wrap="square">
            <a:spAutoFit/>
          </a:bodyPr>
          <a:lstStyle/>
          <a:p>
            <a:pPr marL="0" lvl="0" indent="0" algn="l" rtl="0">
              <a:spcBef>
                <a:spcPts val="0"/>
              </a:spcBef>
              <a:spcAft>
                <a:spcPts val="1600"/>
              </a:spcAft>
              <a:buNone/>
            </a:pPr>
            <a:r>
              <a:rPr lang="en-US" sz="2400" dirty="0">
                <a:solidFill>
                  <a:srgbClr val="F8F8F8"/>
                </a:solidFill>
                <a:latin typeface="Fira Sans Light" panose="020B0604020202020204" pitchFamily="34" charset="0"/>
              </a:rPr>
              <a:t>Facial recognition is a way of identifying or confirming an individual’s identity using their face. Facial recognition systems can be used to identify people in photos, videos, or in real-time.</a:t>
            </a:r>
          </a:p>
        </p:txBody>
      </p:sp>
      <p:sp>
        <p:nvSpPr>
          <p:cNvPr id="5" name="Google Shape;135;p27">
            <a:extLst>
              <a:ext uri="{FF2B5EF4-FFF2-40B4-BE49-F238E27FC236}">
                <a16:creationId xmlns:a16="http://schemas.microsoft.com/office/drawing/2014/main" id="{F5D9BB8E-16C9-4063-8C00-3EA9A02C5AC8}"/>
              </a:ext>
            </a:extLst>
          </p:cNvPr>
          <p:cNvSpPr txBox="1">
            <a:spLocks noGrp="1"/>
          </p:cNvSpPr>
          <p:nvPr>
            <p:ph type="title"/>
          </p:nvPr>
        </p:nvSpPr>
        <p:spPr>
          <a:xfrm>
            <a:off x="5592729" y="1434600"/>
            <a:ext cx="3455576"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cxnSp>
        <p:nvCxnSpPr>
          <p:cNvPr id="6" name="Google Shape;137;p27">
            <a:extLst>
              <a:ext uri="{FF2B5EF4-FFF2-40B4-BE49-F238E27FC236}">
                <a16:creationId xmlns:a16="http://schemas.microsoft.com/office/drawing/2014/main" id="{C68DBBD3-72E8-4791-8868-EBB027B6F489}"/>
              </a:ext>
            </a:extLst>
          </p:cNvPr>
          <p:cNvCxnSpPr/>
          <p:nvPr/>
        </p:nvCxnSpPr>
        <p:spPr>
          <a:xfrm>
            <a:off x="5492469" y="2256450"/>
            <a:ext cx="0" cy="6306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20395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barn(inVertical)">
                                      <p:cBhvr>
                                        <p:cTn id="2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0" y="1517629"/>
            <a:ext cx="3330903" cy="19840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EVOLUTION OF ATTENDANCE SYSTEMS</a:t>
            </a:r>
            <a:endParaRPr sz="3600" dirty="0"/>
          </a:p>
        </p:txBody>
      </p:sp>
      <p:cxnSp>
        <p:nvCxnSpPr>
          <p:cNvPr id="143" name="Google Shape;143;p28"/>
          <p:cNvCxnSpPr/>
          <p:nvPr/>
        </p:nvCxnSpPr>
        <p:spPr>
          <a:xfrm>
            <a:off x="6151750" y="630600"/>
            <a:ext cx="0" cy="3882300"/>
          </a:xfrm>
          <a:prstGeom prst="straightConnector1">
            <a:avLst/>
          </a:prstGeom>
          <a:noFill/>
          <a:ln w="19050" cap="flat" cmpd="sng">
            <a:solidFill>
              <a:schemeClr val="lt2"/>
            </a:solidFill>
            <a:prstDash val="solid"/>
            <a:round/>
            <a:headEnd type="oval" w="med" len="med"/>
            <a:tailEnd type="oval" w="med" len="med"/>
          </a:ln>
        </p:spPr>
      </p:cxnSp>
      <p:sp>
        <p:nvSpPr>
          <p:cNvPr id="144" name="Google Shape;144;p28"/>
          <p:cNvSpPr txBox="1"/>
          <p:nvPr/>
        </p:nvSpPr>
        <p:spPr>
          <a:xfrm>
            <a:off x="3615859" y="2390342"/>
            <a:ext cx="2411140" cy="626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400" dirty="0">
                <a:solidFill>
                  <a:schemeClr val="lt2"/>
                </a:solidFill>
                <a:latin typeface="Fira Sans Condensed" panose="020B0503050000020004" pitchFamily="34" charset="0"/>
                <a:ea typeface="Fira Sans Condensed Light"/>
                <a:cs typeface="Fira Sans Condensed Light"/>
                <a:sym typeface="Fira Sans Condensed Light"/>
              </a:rPr>
              <a:t>Traditional punch clock</a:t>
            </a:r>
            <a:endParaRPr sz="2400" dirty="0">
              <a:solidFill>
                <a:schemeClr val="lt2"/>
              </a:solidFill>
              <a:latin typeface="Fira Sans Condensed" panose="020B0503050000020004" pitchFamily="34" charset="0"/>
              <a:ea typeface="Fira Sans Condensed Light"/>
              <a:cs typeface="Fira Sans Condensed Light"/>
              <a:sym typeface="Fira Sans Condensed Light"/>
            </a:endParaRPr>
          </a:p>
        </p:txBody>
      </p:sp>
      <p:sp>
        <p:nvSpPr>
          <p:cNvPr id="145" name="Google Shape;145;p28"/>
          <p:cNvSpPr txBox="1"/>
          <p:nvPr/>
        </p:nvSpPr>
        <p:spPr>
          <a:xfrm>
            <a:off x="6256025" y="114785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dirty="0">
              <a:solidFill>
                <a:schemeClr val="lt2"/>
              </a:solidFill>
              <a:latin typeface="Rajdhani"/>
              <a:ea typeface="Rajdhani"/>
              <a:cs typeface="Rajdhani"/>
              <a:sym typeface="Rajdhani"/>
            </a:endParaRPr>
          </a:p>
        </p:txBody>
      </p:sp>
      <p:sp>
        <p:nvSpPr>
          <p:cNvPr id="146" name="Google Shape;146;p28"/>
          <p:cNvSpPr txBox="1"/>
          <p:nvPr/>
        </p:nvSpPr>
        <p:spPr>
          <a:xfrm>
            <a:off x="3441499" y="581629"/>
            <a:ext cx="2887975"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lt2"/>
                </a:solidFill>
                <a:latin typeface="Fira Sans Condensed" panose="020B0503050000020004" pitchFamily="34" charset="0"/>
                <a:ea typeface="Fira Sans Condensed Light"/>
                <a:cs typeface="Fira Sans Condensed Light"/>
                <a:sym typeface="Fira Sans Condensed Light"/>
              </a:rPr>
              <a:t>Manual handwritten journal</a:t>
            </a:r>
            <a:endParaRPr sz="2400" dirty="0">
              <a:solidFill>
                <a:schemeClr val="lt2"/>
              </a:solidFill>
              <a:latin typeface="Fira Sans Condensed" panose="020B0503050000020004" pitchFamily="34" charset="0"/>
              <a:ea typeface="Fira Sans Condensed Light"/>
              <a:cs typeface="Fira Sans Condensed Light"/>
              <a:sym typeface="Fira Sans Condensed Light"/>
            </a:endParaRPr>
          </a:p>
        </p:txBody>
      </p:sp>
      <p:sp>
        <p:nvSpPr>
          <p:cNvPr id="147" name="Google Shape;147;p28"/>
          <p:cNvSpPr txBox="1"/>
          <p:nvPr/>
        </p:nvSpPr>
        <p:spPr>
          <a:xfrm>
            <a:off x="6380726" y="1544293"/>
            <a:ext cx="2496202" cy="626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400" dirty="0">
                <a:solidFill>
                  <a:schemeClr val="lt2"/>
                </a:solidFill>
                <a:latin typeface="Fira Sans Condensed" panose="020B0503050000020004" pitchFamily="34" charset="0"/>
                <a:ea typeface="Fira Sans Condensed Light"/>
                <a:cs typeface="Fira Sans Condensed Light"/>
                <a:sym typeface="Fira Sans Condensed Light"/>
              </a:rPr>
              <a:t>Paper timesheets</a:t>
            </a:r>
            <a:endParaRPr sz="2400" dirty="0">
              <a:solidFill>
                <a:schemeClr val="lt2"/>
              </a:solidFill>
              <a:latin typeface="Fira Sans Condensed" panose="020B0503050000020004" pitchFamily="34" charset="0"/>
              <a:ea typeface="Fira Sans Condensed Light"/>
              <a:cs typeface="Fira Sans Condensed Light"/>
              <a:sym typeface="Fira Sans Condensed Light"/>
            </a:endParaRPr>
          </a:p>
        </p:txBody>
      </p:sp>
      <p:sp>
        <p:nvSpPr>
          <p:cNvPr id="148" name="Google Shape;148;p28"/>
          <p:cNvSpPr txBox="1"/>
          <p:nvPr/>
        </p:nvSpPr>
        <p:spPr>
          <a:xfrm>
            <a:off x="6256024" y="2904559"/>
            <a:ext cx="3228215"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chemeClr val="lt2"/>
                </a:solidFill>
                <a:latin typeface="Fira Sans Condensed" panose="020B0503050000020004" pitchFamily="34" charset="0"/>
                <a:ea typeface="Fira Sans Condensed Light"/>
                <a:cs typeface="Fira Sans Condensed Light"/>
                <a:sym typeface="Fira Sans Condensed Light"/>
              </a:rPr>
              <a:t>Biometric attendance systems</a:t>
            </a:r>
            <a:endParaRPr sz="2400" dirty="0">
              <a:solidFill>
                <a:schemeClr val="lt2"/>
              </a:solidFill>
              <a:latin typeface="Fira Sans Condensed" panose="020B0503050000020004" pitchFamily="34" charset="0"/>
              <a:ea typeface="Fira Sans Condensed Light"/>
              <a:cs typeface="Fira Sans Condensed Light"/>
              <a:sym typeface="Fira Sans Condensed Light"/>
            </a:endParaRPr>
          </a:p>
        </p:txBody>
      </p:sp>
      <p:sp>
        <p:nvSpPr>
          <p:cNvPr id="150" name="Google Shape;150;p28"/>
          <p:cNvSpPr txBox="1"/>
          <p:nvPr/>
        </p:nvSpPr>
        <p:spPr>
          <a:xfrm>
            <a:off x="6256024" y="2628125"/>
            <a:ext cx="3047461"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dirty="0">
              <a:solidFill>
                <a:schemeClr val="lt2"/>
              </a:solidFill>
              <a:latin typeface="Rajdhani"/>
              <a:ea typeface="Rajdhani"/>
              <a:cs typeface="Rajdhani"/>
              <a:sym typeface="Rajdhani"/>
            </a:endParaRPr>
          </a:p>
        </p:txBody>
      </p:sp>
      <p:sp>
        <p:nvSpPr>
          <p:cNvPr id="151" name="Google Shape;151;p28"/>
          <p:cNvSpPr txBox="1"/>
          <p:nvPr/>
        </p:nvSpPr>
        <p:spPr>
          <a:xfrm>
            <a:off x="3639391" y="3601868"/>
            <a:ext cx="2324335" cy="626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400" dirty="0">
                <a:solidFill>
                  <a:schemeClr val="lt2"/>
                </a:solidFill>
                <a:latin typeface="Fira Sans Condensed" panose="020B0503050000020004" pitchFamily="34" charset="0"/>
                <a:ea typeface="Rajdhani"/>
                <a:cs typeface="Rajdhani"/>
                <a:sym typeface="Rajdhani"/>
              </a:rPr>
              <a:t>Face  attendance system</a:t>
            </a:r>
            <a:endParaRPr sz="2400" dirty="0">
              <a:solidFill>
                <a:schemeClr val="lt2"/>
              </a:solidFill>
              <a:latin typeface="Fira Sans Condensed" panose="020B0503050000020004" pitchFamily="34" charset="0"/>
              <a:ea typeface="Rajdhani"/>
              <a:cs typeface="Rajdhani"/>
              <a:sym typeface="Rajdhani"/>
            </a:endParaRPr>
          </a:p>
        </p:txBody>
      </p:sp>
      <p:cxnSp>
        <p:nvCxnSpPr>
          <p:cNvPr id="152" name="Google Shape;152;p28"/>
          <p:cNvCxnSpPr>
            <a:cxnSpLocks/>
          </p:cNvCxnSpPr>
          <p:nvPr/>
        </p:nvCxnSpPr>
        <p:spPr>
          <a:xfrm>
            <a:off x="6047500" y="1144373"/>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3" name="Google Shape;153;p28"/>
          <p:cNvCxnSpPr>
            <a:cxnSpLocks/>
          </p:cNvCxnSpPr>
          <p:nvPr/>
        </p:nvCxnSpPr>
        <p:spPr>
          <a:xfrm>
            <a:off x="6047475" y="177425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4" name="Google Shape;154;p28"/>
          <p:cNvCxnSpPr>
            <a:cxnSpLocks/>
          </p:cNvCxnSpPr>
          <p:nvPr/>
        </p:nvCxnSpPr>
        <p:spPr>
          <a:xfrm>
            <a:off x="6026999" y="257175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5" name="Google Shape;155;p28"/>
          <p:cNvCxnSpPr>
            <a:cxnSpLocks/>
          </p:cNvCxnSpPr>
          <p:nvPr/>
        </p:nvCxnSpPr>
        <p:spPr>
          <a:xfrm rot="10800000" flipH="1">
            <a:off x="6047475" y="3193536"/>
            <a:ext cx="208500" cy="1800"/>
          </a:xfrm>
          <a:prstGeom prst="straightConnector1">
            <a:avLst/>
          </a:prstGeom>
          <a:noFill/>
          <a:ln w="19050" cap="flat" cmpd="sng">
            <a:solidFill>
              <a:schemeClr val="lt2"/>
            </a:solidFill>
            <a:prstDash val="solid"/>
            <a:round/>
            <a:headEnd type="none" w="med" len="med"/>
            <a:tailEnd type="none" w="med" len="med"/>
          </a:ln>
        </p:spPr>
      </p:cxnSp>
      <p:cxnSp>
        <p:nvCxnSpPr>
          <p:cNvPr id="19" name="Google Shape;155;p28">
            <a:extLst>
              <a:ext uri="{FF2B5EF4-FFF2-40B4-BE49-F238E27FC236}">
                <a16:creationId xmlns:a16="http://schemas.microsoft.com/office/drawing/2014/main" id="{0667E643-2979-4E51-924F-6BDC76FFAF99}"/>
              </a:ext>
            </a:extLst>
          </p:cNvPr>
          <p:cNvCxnSpPr>
            <a:cxnSpLocks/>
          </p:cNvCxnSpPr>
          <p:nvPr/>
        </p:nvCxnSpPr>
        <p:spPr>
          <a:xfrm rot="10800000" flipH="1">
            <a:off x="6047475" y="3887916"/>
            <a:ext cx="208500" cy="180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000"/>
                                        <p:tgtEl>
                                          <p:spTgt spid="142"/>
                                        </p:tgtEl>
                                      </p:cBhvr>
                                    </p:animEffect>
                                    <p:anim calcmode="lin" valueType="num">
                                      <p:cBhvr>
                                        <p:cTn id="8" dur="1000" fill="hold"/>
                                        <p:tgtEl>
                                          <p:spTgt spid="142"/>
                                        </p:tgtEl>
                                        <p:attrNameLst>
                                          <p:attrName>ppt_x</p:attrName>
                                        </p:attrNameLst>
                                      </p:cBhvr>
                                      <p:tavLst>
                                        <p:tav tm="0">
                                          <p:val>
                                            <p:strVal val="#ppt_x"/>
                                          </p:val>
                                        </p:tav>
                                        <p:tav tm="100000">
                                          <p:val>
                                            <p:strVal val="#ppt_x"/>
                                          </p:val>
                                        </p:tav>
                                      </p:tavLst>
                                    </p:anim>
                                    <p:anim calcmode="lin" valueType="num">
                                      <p:cBhvr>
                                        <p:cTn id="9" dur="1000" fill="hold"/>
                                        <p:tgtEl>
                                          <p:spTgt spid="14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43"/>
                                        </p:tgtEl>
                                        <p:attrNameLst>
                                          <p:attrName>style.visibility</p:attrName>
                                        </p:attrNameLst>
                                      </p:cBhvr>
                                      <p:to>
                                        <p:strVal val="visible"/>
                                      </p:to>
                                    </p:set>
                                    <p:anim calcmode="lin" valueType="num">
                                      <p:cBhvr additive="base">
                                        <p:cTn id="14" dur="500" fill="hold"/>
                                        <p:tgtEl>
                                          <p:spTgt spid="143"/>
                                        </p:tgtEl>
                                        <p:attrNameLst>
                                          <p:attrName>ppt_x</p:attrName>
                                        </p:attrNameLst>
                                      </p:cBhvr>
                                      <p:tavLst>
                                        <p:tav tm="0">
                                          <p:val>
                                            <p:strVal val="#ppt_x"/>
                                          </p:val>
                                        </p:tav>
                                        <p:tav tm="100000">
                                          <p:val>
                                            <p:strVal val="#ppt_x"/>
                                          </p:val>
                                        </p:tav>
                                      </p:tavLst>
                                    </p:anim>
                                    <p:anim calcmode="lin" valueType="num">
                                      <p:cBhvr additive="base">
                                        <p:cTn id="15" dur="500" fill="hold"/>
                                        <p:tgtEl>
                                          <p:spTgt spid="143"/>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52"/>
                                        </p:tgtEl>
                                        <p:attrNameLst>
                                          <p:attrName>style.visibility</p:attrName>
                                        </p:attrNameLst>
                                      </p:cBhvr>
                                      <p:to>
                                        <p:strVal val="visible"/>
                                      </p:to>
                                    </p:set>
                                    <p:anim calcmode="lin" valueType="num">
                                      <p:cBhvr additive="base">
                                        <p:cTn id="18" dur="500" fill="hold"/>
                                        <p:tgtEl>
                                          <p:spTgt spid="152"/>
                                        </p:tgtEl>
                                        <p:attrNameLst>
                                          <p:attrName>ppt_x</p:attrName>
                                        </p:attrNameLst>
                                      </p:cBhvr>
                                      <p:tavLst>
                                        <p:tav tm="0">
                                          <p:val>
                                            <p:strVal val="#ppt_x"/>
                                          </p:val>
                                        </p:tav>
                                        <p:tav tm="100000">
                                          <p:val>
                                            <p:strVal val="#ppt_x"/>
                                          </p:val>
                                        </p:tav>
                                      </p:tavLst>
                                    </p:anim>
                                    <p:anim calcmode="lin" valueType="num">
                                      <p:cBhvr additive="base">
                                        <p:cTn id="19" dur="500" fill="hold"/>
                                        <p:tgtEl>
                                          <p:spTgt spid="152"/>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53"/>
                                        </p:tgtEl>
                                        <p:attrNameLst>
                                          <p:attrName>style.visibility</p:attrName>
                                        </p:attrNameLst>
                                      </p:cBhvr>
                                      <p:to>
                                        <p:strVal val="visible"/>
                                      </p:to>
                                    </p:set>
                                    <p:anim calcmode="lin" valueType="num">
                                      <p:cBhvr additive="base">
                                        <p:cTn id="22" dur="500" fill="hold"/>
                                        <p:tgtEl>
                                          <p:spTgt spid="153"/>
                                        </p:tgtEl>
                                        <p:attrNameLst>
                                          <p:attrName>ppt_x</p:attrName>
                                        </p:attrNameLst>
                                      </p:cBhvr>
                                      <p:tavLst>
                                        <p:tav tm="0">
                                          <p:val>
                                            <p:strVal val="#ppt_x"/>
                                          </p:val>
                                        </p:tav>
                                        <p:tav tm="100000">
                                          <p:val>
                                            <p:strVal val="#ppt_x"/>
                                          </p:val>
                                        </p:tav>
                                      </p:tavLst>
                                    </p:anim>
                                    <p:anim calcmode="lin" valueType="num">
                                      <p:cBhvr additive="base">
                                        <p:cTn id="23" dur="500" fill="hold"/>
                                        <p:tgtEl>
                                          <p:spTgt spid="153"/>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5"/>
                                        </p:tgtEl>
                                        <p:attrNameLst>
                                          <p:attrName>style.visibility</p:attrName>
                                        </p:attrNameLst>
                                      </p:cBhvr>
                                      <p:to>
                                        <p:strVal val="visible"/>
                                      </p:to>
                                    </p:set>
                                    <p:anim calcmode="lin" valueType="num">
                                      <p:cBhvr additive="base">
                                        <p:cTn id="26" dur="500" fill="hold"/>
                                        <p:tgtEl>
                                          <p:spTgt spid="155"/>
                                        </p:tgtEl>
                                        <p:attrNameLst>
                                          <p:attrName>ppt_x</p:attrName>
                                        </p:attrNameLst>
                                      </p:cBhvr>
                                      <p:tavLst>
                                        <p:tav tm="0">
                                          <p:val>
                                            <p:strVal val="#ppt_x"/>
                                          </p:val>
                                        </p:tav>
                                        <p:tav tm="100000">
                                          <p:val>
                                            <p:strVal val="#ppt_x"/>
                                          </p:val>
                                        </p:tav>
                                      </p:tavLst>
                                    </p:anim>
                                    <p:anim calcmode="lin" valueType="num">
                                      <p:cBhvr additive="base">
                                        <p:cTn id="27" dur="500" fill="hold"/>
                                        <p:tgtEl>
                                          <p:spTgt spid="155"/>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54"/>
                                        </p:tgtEl>
                                        <p:attrNameLst>
                                          <p:attrName>style.visibility</p:attrName>
                                        </p:attrNameLst>
                                      </p:cBhvr>
                                      <p:to>
                                        <p:strVal val="visible"/>
                                      </p:to>
                                    </p:set>
                                    <p:anim calcmode="lin" valueType="num">
                                      <p:cBhvr additive="base">
                                        <p:cTn id="30" dur="500" fill="hold"/>
                                        <p:tgtEl>
                                          <p:spTgt spid="154"/>
                                        </p:tgtEl>
                                        <p:attrNameLst>
                                          <p:attrName>ppt_x</p:attrName>
                                        </p:attrNameLst>
                                      </p:cBhvr>
                                      <p:tavLst>
                                        <p:tav tm="0">
                                          <p:val>
                                            <p:strVal val="#ppt_x"/>
                                          </p:val>
                                        </p:tav>
                                        <p:tav tm="100000">
                                          <p:val>
                                            <p:strVal val="#ppt_x"/>
                                          </p:val>
                                        </p:tav>
                                      </p:tavLst>
                                    </p:anim>
                                    <p:anim calcmode="lin" valueType="num">
                                      <p:cBhvr additive="base">
                                        <p:cTn id="31" dur="500" fill="hold"/>
                                        <p:tgtEl>
                                          <p:spTgt spid="154"/>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6"/>
                                        </p:tgtEl>
                                        <p:attrNameLst>
                                          <p:attrName>style.visibility</p:attrName>
                                        </p:attrNameLst>
                                      </p:cBhvr>
                                      <p:to>
                                        <p:strVal val="visible"/>
                                      </p:to>
                                    </p:set>
                                    <p:anim calcmode="lin" valueType="num">
                                      <p:cBhvr additive="base">
                                        <p:cTn id="40" dur="500" fill="hold"/>
                                        <p:tgtEl>
                                          <p:spTgt spid="146"/>
                                        </p:tgtEl>
                                        <p:attrNameLst>
                                          <p:attrName>ppt_x</p:attrName>
                                        </p:attrNameLst>
                                      </p:cBhvr>
                                      <p:tavLst>
                                        <p:tav tm="0">
                                          <p:val>
                                            <p:strVal val="#ppt_x"/>
                                          </p:val>
                                        </p:tav>
                                        <p:tav tm="100000">
                                          <p:val>
                                            <p:strVal val="#ppt_x"/>
                                          </p:val>
                                        </p:tav>
                                      </p:tavLst>
                                    </p:anim>
                                    <p:anim calcmode="lin" valueType="num">
                                      <p:cBhvr additive="base">
                                        <p:cTn id="41"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47"/>
                                        </p:tgtEl>
                                        <p:attrNameLst>
                                          <p:attrName>style.visibility</p:attrName>
                                        </p:attrNameLst>
                                      </p:cBhvr>
                                      <p:to>
                                        <p:strVal val="visible"/>
                                      </p:to>
                                    </p:set>
                                    <p:anim calcmode="lin" valueType="num">
                                      <p:cBhvr additive="base">
                                        <p:cTn id="46" dur="500" fill="hold"/>
                                        <p:tgtEl>
                                          <p:spTgt spid="147"/>
                                        </p:tgtEl>
                                        <p:attrNameLst>
                                          <p:attrName>ppt_x</p:attrName>
                                        </p:attrNameLst>
                                      </p:cBhvr>
                                      <p:tavLst>
                                        <p:tav tm="0">
                                          <p:val>
                                            <p:strVal val="#ppt_x"/>
                                          </p:val>
                                        </p:tav>
                                        <p:tav tm="100000">
                                          <p:val>
                                            <p:strVal val="#ppt_x"/>
                                          </p:val>
                                        </p:tav>
                                      </p:tavLst>
                                    </p:anim>
                                    <p:anim calcmode="lin" valueType="num">
                                      <p:cBhvr additive="base">
                                        <p:cTn id="47"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4"/>
                                        </p:tgtEl>
                                        <p:attrNameLst>
                                          <p:attrName>style.visibility</p:attrName>
                                        </p:attrNameLst>
                                      </p:cBhvr>
                                      <p:to>
                                        <p:strVal val="visible"/>
                                      </p:to>
                                    </p:set>
                                    <p:anim calcmode="lin" valueType="num">
                                      <p:cBhvr additive="base">
                                        <p:cTn id="52" dur="500" fill="hold"/>
                                        <p:tgtEl>
                                          <p:spTgt spid="144"/>
                                        </p:tgtEl>
                                        <p:attrNameLst>
                                          <p:attrName>ppt_x</p:attrName>
                                        </p:attrNameLst>
                                      </p:cBhvr>
                                      <p:tavLst>
                                        <p:tav tm="0">
                                          <p:val>
                                            <p:strVal val="#ppt_x"/>
                                          </p:val>
                                        </p:tav>
                                        <p:tav tm="100000">
                                          <p:val>
                                            <p:strVal val="#ppt_x"/>
                                          </p:val>
                                        </p:tav>
                                      </p:tavLst>
                                    </p:anim>
                                    <p:anim calcmode="lin" valueType="num">
                                      <p:cBhvr additive="base">
                                        <p:cTn id="53"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48"/>
                                        </p:tgtEl>
                                        <p:attrNameLst>
                                          <p:attrName>style.visibility</p:attrName>
                                        </p:attrNameLst>
                                      </p:cBhvr>
                                      <p:to>
                                        <p:strVal val="visible"/>
                                      </p:to>
                                    </p:set>
                                    <p:anim calcmode="lin" valueType="num">
                                      <p:cBhvr additive="base">
                                        <p:cTn id="58" dur="500" fill="hold"/>
                                        <p:tgtEl>
                                          <p:spTgt spid="148"/>
                                        </p:tgtEl>
                                        <p:attrNameLst>
                                          <p:attrName>ppt_x</p:attrName>
                                        </p:attrNameLst>
                                      </p:cBhvr>
                                      <p:tavLst>
                                        <p:tav tm="0">
                                          <p:val>
                                            <p:strVal val="#ppt_x"/>
                                          </p:val>
                                        </p:tav>
                                        <p:tav tm="100000">
                                          <p:val>
                                            <p:strVal val="#ppt_x"/>
                                          </p:val>
                                        </p:tav>
                                      </p:tavLst>
                                    </p:anim>
                                    <p:anim calcmode="lin" valueType="num">
                                      <p:cBhvr additive="base">
                                        <p:cTn id="59"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51"/>
                                        </p:tgtEl>
                                        <p:attrNameLst>
                                          <p:attrName>style.visibility</p:attrName>
                                        </p:attrNameLst>
                                      </p:cBhvr>
                                      <p:to>
                                        <p:strVal val="visible"/>
                                      </p:to>
                                    </p:set>
                                    <p:anim calcmode="lin" valueType="num">
                                      <p:cBhvr additive="base">
                                        <p:cTn id="64" dur="500" fill="hold"/>
                                        <p:tgtEl>
                                          <p:spTgt spid="151"/>
                                        </p:tgtEl>
                                        <p:attrNameLst>
                                          <p:attrName>ppt_x</p:attrName>
                                        </p:attrNameLst>
                                      </p:cBhvr>
                                      <p:tavLst>
                                        <p:tav tm="0">
                                          <p:val>
                                            <p:strVal val="#ppt_x"/>
                                          </p:val>
                                        </p:tav>
                                        <p:tav tm="100000">
                                          <p:val>
                                            <p:strVal val="#ppt_x"/>
                                          </p:val>
                                        </p:tav>
                                      </p:tavLst>
                                    </p:anim>
                                    <p:anim calcmode="lin" valueType="num">
                                      <p:cBhvr additive="base">
                                        <p:cTn id="65" dur="500" fill="hold"/>
                                        <p:tgtEl>
                                          <p:spTgt spid="1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4" grpId="0"/>
      <p:bldP spid="146" grpId="0"/>
      <p:bldP spid="147" grpId="0"/>
      <p:bldP spid="148" grpId="0"/>
      <p:bldP spid="1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538C6F-1C9A-43A1-8613-AF77ECCEE713}"/>
              </a:ext>
            </a:extLst>
          </p:cNvPr>
          <p:cNvSpPr txBox="1"/>
          <p:nvPr/>
        </p:nvSpPr>
        <p:spPr>
          <a:xfrm>
            <a:off x="127590" y="2126528"/>
            <a:ext cx="5433237" cy="2308324"/>
          </a:xfrm>
          <a:prstGeom prst="rect">
            <a:avLst/>
          </a:prstGeom>
          <a:noFill/>
        </p:spPr>
        <p:txBody>
          <a:bodyPr wrap="square">
            <a:spAutoFit/>
          </a:bodyPr>
          <a:lstStyle/>
          <a:p>
            <a:r>
              <a:rPr lang="en-US" sz="2400" b="1" dirty="0">
                <a:solidFill>
                  <a:srgbClr val="F8F8F8"/>
                </a:solidFill>
                <a:latin typeface="Rajdhani" panose="020B0604020202020204" charset="0"/>
                <a:cs typeface="Rajdhani" panose="020B0604020202020204" charset="0"/>
              </a:rPr>
              <a:t>Manual handwritten journal:</a:t>
            </a:r>
            <a:r>
              <a:rPr lang="en-US" sz="2400" b="0" dirty="0">
                <a:solidFill>
                  <a:srgbClr val="F8F8F8"/>
                </a:solidFill>
                <a:latin typeface="Rajdhani" panose="020B0604020202020204" charset="0"/>
                <a:cs typeface="Rajdhani" panose="020B0604020202020204" charset="0"/>
              </a:rPr>
              <a:t> surprisingly, some companies still use this method to track employee attendance. Yet most modern companies don’t use it anymore because it’s inconvenient and requires to have a responsible person for filling it in.</a:t>
            </a:r>
            <a:endParaRPr lang="en-US" sz="2400" dirty="0">
              <a:solidFill>
                <a:srgbClr val="F8F8F8"/>
              </a:solidFill>
              <a:latin typeface="Rajdhani" panose="020B0604020202020204" charset="0"/>
              <a:cs typeface="Rajdhani" panose="020B0604020202020204" charset="0"/>
            </a:endParaRPr>
          </a:p>
        </p:txBody>
      </p:sp>
      <p:sp>
        <p:nvSpPr>
          <p:cNvPr id="6" name="TextBox 5">
            <a:extLst>
              <a:ext uri="{FF2B5EF4-FFF2-40B4-BE49-F238E27FC236}">
                <a16:creationId xmlns:a16="http://schemas.microsoft.com/office/drawing/2014/main" id="{05EAAE3A-6A96-4DA9-92BA-AE7BCEAB6A8F}"/>
              </a:ext>
            </a:extLst>
          </p:cNvPr>
          <p:cNvSpPr txBox="1"/>
          <p:nvPr/>
        </p:nvSpPr>
        <p:spPr>
          <a:xfrm>
            <a:off x="622004" y="324577"/>
            <a:ext cx="7801895" cy="1200329"/>
          </a:xfrm>
          <a:prstGeom prst="rect">
            <a:avLst/>
          </a:prstGeom>
          <a:noFill/>
        </p:spPr>
        <p:txBody>
          <a:bodyPr wrap="square">
            <a:spAutoFit/>
          </a:bodyPr>
          <a:lstStyle/>
          <a:p>
            <a:r>
              <a:rPr lang="en" sz="3600" dirty="0">
                <a:solidFill>
                  <a:srgbClr val="F8F8F8"/>
                </a:solidFill>
              </a:rPr>
              <a:t>EVOLUTION OF ATTENDANCE SYSTEMS:</a:t>
            </a:r>
            <a:endParaRPr lang="en-US" sz="3600" dirty="0">
              <a:solidFill>
                <a:srgbClr val="F8F8F8"/>
              </a:solidFill>
            </a:endParaRPr>
          </a:p>
        </p:txBody>
      </p:sp>
      <p:pic>
        <p:nvPicPr>
          <p:cNvPr id="2052" name="Picture 4" descr="Managing Employees&amp;#39; Attendance: the Efficient Strategy">
            <a:extLst>
              <a:ext uri="{FF2B5EF4-FFF2-40B4-BE49-F238E27FC236}">
                <a16:creationId xmlns:a16="http://schemas.microsoft.com/office/drawing/2014/main" id="{CE50A6F2-CA2C-47CA-B649-ABAE621F3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255" y="1446028"/>
            <a:ext cx="3381155" cy="3216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6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D68883-E48C-4002-862A-8A31D53E9E5D}"/>
              </a:ext>
            </a:extLst>
          </p:cNvPr>
          <p:cNvSpPr txBox="1"/>
          <p:nvPr/>
        </p:nvSpPr>
        <p:spPr>
          <a:xfrm>
            <a:off x="41073" y="236857"/>
            <a:ext cx="9102927" cy="1200329"/>
          </a:xfrm>
          <a:prstGeom prst="rect">
            <a:avLst/>
          </a:prstGeom>
          <a:noFill/>
        </p:spPr>
        <p:txBody>
          <a:bodyPr wrap="square">
            <a:spAutoFit/>
          </a:bodyPr>
          <a:lstStyle/>
          <a:p>
            <a:r>
              <a:rPr lang="en" sz="3600" dirty="0">
                <a:solidFill>
                  <a:srgbClr val="F8F8F8"/>
                </a:solidFill>
              </a:rPr>
              <a:t>EVOLUTION OF ATTENDANCE SYSTEMS:</a:t>
            </a:r>
            <a:endParaRPr lang="en-US" sz="3600" dirty="0">
              <a:solidFill>
                <a:srgbClr val="F8F8F8"/>
              </a:solidFill>
            </a:endParaRPr>
          </a:p>
        </p:txBody>
      </p:sp>
      <p:sp>
        <p:nvSpPr>
          <p:cNvPr id="4" name="TextBox 3">
            <a:extLst>
              <a:ext uri="{FF2B5EF4-FFF2-40B4-BE49-F238E27FC236}">
                <a16:creationId xmlns:a16="http://schemas.microsoft.com/office/drawing/2014/main" id="{0F18E4E1-BB46-470D-BC7D-90ED510E5885}"/>
              </a:ext>
            </a:extLst>
          </p:cNvPr>
          <p:cNvSpPr txBox="1"/>
          <p:nvPr/>
        </p:nvSpPr>
        <p:spPr>
          <a:xfrm>
            <a:off x="0" y="1621176"/>
            <a:ext cx="6305107" cy="3046988"/>
          </a:xfrm>
          <a:prstGeom prst="rect">
            <a:avLst/>
          </a:prstGeom>
          <a:noFill/>
        </p:spPr>
        <p:txBody>
          <a:bodyPr wrap="square">
            <a:spAutoFit/>
          </a:bodyPr>
          <a:lstStyle/>
          <a:p>
            <a:r>
              <a:rPr lang="en-US" sz="2400" b="1" dirty="0">
                <a:solidFill>
                  <a:srgbClr val="F8F8F8"/>
                </a:solidFill>
                <a:latin typeface="Rajdhani" panose="020B0604020202020204" charset="0"/>
                <a:cs typeface="Rajdhani" panose="020B0604020202020204" charset="0"/>
              </a:rPr>
              <a:t>Paper timesheets</a:t>
            </a:r>
            <a:r>
              <a:rPr lang="en-US" sz="2400" b="0" dirty="0">
                <a:solidFill>
                  <a:srgbClr val="F8F8F8"/>
                </a:solidFill>
                <a:latin typeface="Rajdhani" panose="020B0604020202020204" charset="0"/>
                <a:cs typeface="Rajdhani" panose="020B0604020202020204" charset="0"/>
              </a:rPr>
              <a:t>: it’s already a thing of a past. extremely inefficient now. because employees have to constantly keep track of what they do, and if they don`t – they have to come up with something. So there’s a place for fraud here. Secondly, the procession of paper time sheets takes a lot </a:t>
            </a:r>
            <a:r>
              <a:rPr lang="en-US" sz="2400" dirty="0">
                <a:solidFill>
                  <a:srgbClr val="F8F8F8"/>
                </a:solidFill>
                <a:latin typeface="Rajdhani" panose="020B0604020202020204" charset="0"/>
                <a:cs typeface="Rajdhani" panose="020B0604020202020204" charset="0"/>
              </a:rPr>
              <a:t>of</a:t>
            </a:r>
            <a:r>
              <a:rPr lang="en-US" sz="2400" b="0" dirty="0">
                <a:solidFill>
                  <a:srgbClr val="F8F8F8"/>
                </a:solidFill>
                <a:latin typeface="Rajdhani" panose="020B0604020202020204" charset="0"/>
                <a:cs typeface="Rajdhani" panose="020B0604020202020204" charset="0"/>
              </a:rPr>
              <a:t> time.</a:t>
            </a:r>
            <a:br>
              <a:rPr lang="en-US" sz="2400" b="0" dirty="0">
                <a:solidFill>
                  <a:srgbClr val="F8F8F8"/>
                </a:solidFill>
                <a:latin typeface="Rajdhani" panose="020B0604020202020204" charset="0"/>
                <a:cs typeface="Rajdhani" panose="020B0604020202020204" charset="0"/>
              </a:rPr>
            </a:br>
            <a:endParaRPr lang="en-US" sz="2400" dirty="0">
              <a:solidFill>
                <a:srgbClr val="F8F8F8"/>
              </a:solidFill>
              <a:latin typeface="Rajdhani" panose="020B0604020202020204" charset="0"/>
              <a:cs typeface="Rajdhani" panose="020B0604020202020204" charset="0"/>
            </a:endParaRPr>
          </a:p>
        </p:txBody>
      </p:sp>
      <p:pic>
        <p:nvPicPr>
          <p:cNvPr id="4098" name="Picture 2" descr="Eliminate Paper Timesheets with a Time &amp;amp; Attendance System">
            <a:extLst>
              <a:ext uri="{FF2B5EF4-FFF2-40B4-BE49-F238E27FC236}">
                <a16:creationId xmlns:a16="http://schemas.microsoft.com/office/drawing/2014/main" id="{9F73D995-70F1-42E7-B7FF-81FA5AF42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7395" y="1017625"/>
            <a:ext cx="2977117"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00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A4013-F216-47F1-A775-1E7C59420E62}"/>
              </a:ext>
            </a:extLst>
          </p:cNvPr>
          <p:cNvSpPr>
            <a:spLocks noGrp="1"/>
          </p:cNvSpPr>
          <p:nvPr>
            <p:ph type="title"/>
          </p:nvPr>
        </p:nvSpPr>
        <p:spPr>
          <a:xfrm>
            <a:off x="41073" y="1499223"/>
            <a:ext cx="4881801" cy="4210493"/>
          </a:xfrm>
        </p:spPr>
        <p:txBody>
          <a:bodyPr/>
          <a:lstStyle/>
          <a:p>
            <a:pPr algn="l"/>
            <a:r>
              <a:rPr lang="en-US" sz="2400" dirty="0"/>
              <a:t>Traditional punch clock : </a:t>
            </a:r>
            <a:r>
              <a:rPr lang="en-US" sz="2400" b="0" dirty="0"/>
              <a:t>it’s a mechanical or electronic device used to track employee attendance. Traditionally the data was recorded on paper punch cards which were physically stamped or punched by the clock. Paper punch cards are still used at some workplaces even today.</a:t>
            </a:r>
            <a:br>
              <a:rPr lang="en-US" sz="2400" b="0" dirty="0"/>
            </a:br>
            <a:br>
              <a:rPr lang="en-US" sz="2400" b="0" dirty="0"/>
            </a:br>
            <a:br>
              <a:rPr lang="en-US" sz="2400" b="0" dirty="0"/>
            </a:br>
            <a:br>
              <a:rPr lang="en-US" sz="2400" b="0" dirty="0"/>
            </a:br>
            <a:endParaRPr lang="en-US" sz="2400" b="0" dirty="0"/>
          </a:p>
        </p:txBody>
      </p:sp>
      <p:sp>
        <p:nvSpPr>
          <p:cNvPr id="4" name="TextBox 3">
            <a:extLst>
              <a:ext uri="{FF2B5EF4-FFF2-40B4-BE49-F238E27FC236}">
                <a16:creationId xmlns:a16="http://schemas.microsoft.com/office/drawing/2014/main" id="{A081144E-50FF-4613-867C-A340429313B7}"/>
              </a:ext>
            </a:extLst>
          </p:cNvPr>
          <p:cNvSpPr txBox="1"/>
          <p:nvPr/>
        </p:nvSpPr>
        <p:spPr>
          <a:xfrm>
            <a:off x="41073" y="236857"/>
            <a:ext cx="9102927" cy="1200329"/>
          </a:xfrm>
          <a:prstGeom prst="rect">
            <a:avLst/>
          </a:prstGeom>
          <a:noFill/>
        </p:spPr>
        <p:txBody>
          <a:bodyPr wrap="square">
            <a:spAutoFit/>
          </a:bodyPr>
          <a:lstStyle/>
          <a:p>
            <a:r>
              <a:rPr lang="en" sz="3600" dirty="0">
                <a:solidFill>
                  <a:srgbClr val="F8F8F8"/>
                </a:solidFill>
              </a:rPr>
              <a:t>EVOLUTION OF ATTENDANCE SYSTEMS:</a:t>
            </a:r>
            <a:endParaRPr lang="en-US" sz="3600" dirty="0">
              <a:solidFill>
                <a:srgbClr val="F8F8F8"/>
              </a:solidFill>
            </a:endParaRPr>
          </a:p>
        </p:txBody>
      </p:sp>
      <p:pic>
        <p:nvPicPr>
          <p:cNvPr id="1026" name="Picture 2" descr="tracking employee attendance">
            <a:extLst>
              <a:ext uri="{FF2B5EF4-FFF2-40B4-BE49-F238E27FC236}">
                <a16:creationId xmlns:a16="http://schemas.microsoft.com/office/drawing/2014/main" id="{477E8054-F998-491B-A323-631E468F2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278" y="795338"/>
            <a:ext cx="3678866" cy="4111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54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685</TotalTime>
  <Words>1709</Words>
  <Application>Microsoft Office PowerPoint</Application>
  <PresentationFormat>On-screen Show (16:9)</PresentationFormat>
  <Paragraphs>175</Paragraphs>
  <Slides>40</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Fira Sans Condensed Light</vt:lpstr>
      <vt:lpstr>Rajdhani</vt:lpstr>
      <vt:lpstr>Fira Sans Light</vt:lpstr>
      <vt:lpstr>Josefin Slab</vt:lpstr>
      <vt:lpstr>charter</vt:lpstr>
      <vt:lpstr>Anton</vt:lpstr>
      <vt:lpstr>Times New Roman</vt:lpstr>
      <vt:lpstr>Calibri</vt:lpstr>
      <vt:lpstr>Arial</vt:lpstr>
      <vt:lpstr>Advent Pro Light</vt:lpstr>
      <vt:lpstr>Fira Sans Condensed</vt:lpstr>
      <vt:lpstr>Ai Tech Agency by Slidesgo</vt:lpstr>
      <vt:lpstr>Face recognition attendance system</vt:lpstr>
      <vt:lpstr>Introduction</vt:lpstr>
      <vt:lpstr>introduction</vt:lpstr>
      <vt:lpstr>introduction</vt:lpstr>
      <vt:lpstr>introduction</vt:lpstr>
      <vt:lpstr>EVOLUTION OF ATTENDANCE SYSTEMS</vt:lpstr>
      <vt:lpstr>PowerPoint Presentation</vt:lpstr>
      <vt:lpstr>PowerPoint Presentation</vt:lpstr>
      <vt:lpstr>Traditional punch clock : it’s a mechanical or electronic device used to track employee attendance. Traditionally the data was recorded on paper punch cards which were physically stamped or punched by the clock. Paper punch cards are still used at some workplaces even today.    </vt:lpstr>
      <vt:lpstr>PowerPoint Presentation</vt:lpstr>
      <vt:lpstr>Face attendance system: Face recognition is an Attendance system recognizing the person by using face biostatistics is aimed to accomplish digitization of the traditional system of  taking attendance, Present strategies for taking attendance are tedious and time-consuming.  The traditional process of making attendance and present biometric systems are vulnerable to proxies. </vt:lpstr>
      <vt:lpstr>PowerPoint Presentation</vt:lpstr>
      <vt:lpstr>Why we use Face recognition system?</vt:lpstr>
      <vt:lpstr>OUR PROJECT</vt:lpstr>
      <vt:lpstr>Main technologies used in the project</vt:lpstr>
      <vt:lpstr>Project structure</vt:lpstr>
      <vt:lpstr>Flow chart</vt:lpstr>
      <vt:lpstr>Flow chart</vt:lpstr>
      <vt:lpstr>Flow chart</vt:lpstr>
      <vt:lpstr>Temperature detection device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Mobile Applications</vt:lpstr>
      <vt:lpstr>Mobile Applications</vt:lpstr>
      <vt:lpstr>Mobile Applications</vt:lpstr>
      <vt:lpstr>PowerPoint Presentation</vt:lpstr>
      <vt:lpstr>Project Mobile Applications</vt:lpstr>
      <vt:lpstr>Project Mobile Applications</vt:lpstr>
      <vt:lpstr>Project Mobile Applications</vt:lpstr>
      <vt:lpstr>Project Mobile Applications</vt:lpstr>
      <vt:lpstr>Project Mobile Applications</vt:lpstr>
      <vt:lpstr>Project Mobile Applications</vt:lpstr>
      <vt:lpstr>OUR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attendance system</dc:title>
  <dc:creator>Gamil</dc:creator>
  <cp:lastModifiedBy>عمر جمال سعد على ( 122170252 )</cp:lastModifiedBy>
  <cp:revision>40</cp:revision>
  <dcterms:modified xsi:type="dcterms:W3CDTF">2021-11-28T11:59:51Z</dcterms:modified>
</cp:coreProperties>
</file>